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57" r:id="rId3"/>
    <p:sldId id="314" r:id="rId4"/>
    <p:sldId id="318" r:id="rId5"/>
    <p:sldId id="316" r:id="rId6"/>
    <p:sldId id="344" r:id="rId7"/>
    <p:sldId id="317" r:id="rId8"/>
    <p:sldId id="322" r:id="rId9"/>
    <p:sldId id="325" r:id="rId10"/>
    <p:sldId id="327" r:id="rId11"/>
    <p:sldId id="328" r:id="rId12"/>
    <p:sldId id="329" r:id="rId13"/>
    <p:sldId id="330" r:id="rId14"/>
    <p:sldId id="335" r:id="rId15"/>
    <p:sldId id="290" r:id="rId16"/>
    <p:sldId id="280" r:id="rId17"/>
    <p:sldId id="338" r:id="rId18"/>
    <p:sldId id="337" r:id="rId19"/>
    <p:sldId id="292" r:id="rId20"/>
    <p:sldId id="293" r:id="rId21"/>
    <p:sldId id="351" r:id="rId22"/>
    <p:sldId id="355" r:id="rId23"/>
    <p:sldId id="341" r:id="rId24"/>
    <p:sldId id="267" r:id="rId25"/>
    <p:sldId id="343" r:id="rId26"/>
    <p:sldId id="350" r:id="rId27"/>
    <p:sldId id="347" r:id="rId28"/>
    <p:sldId id="348" r:id="rId29"/>
    <p:sldId id="349" r:id="rId30"/>
    <p:sldId id="346" r:id="rId31"/>
    <p:sldId id="345" r:id="rId32"/>
    <p:sldId id="269" r:id="rId33"/>
    <p:sldId id="271" r:id="rId34"/>
    <p:sldId id="273" r:id="rId35"/>
    <p:sldId id="265" r:id="rId36"/>
    <p:sldId id="268" r:id="rId37"/>
    <p:sldId id="281" r:id="rId38"/>
    <p:sldId id="283" r:id="rId39"/>
    <p:sldId id="282" r:id="rId40"/>
    <p:sldId id="310" r:id="rId41"/>
    <p:sldId id="285" r:id="rId42"/>
    <p:sldId id="286" r:id="rId43"/>
    <p:sldId id="287" r:id="rId44"/>
    <p:sldId id="259" r:id="rId45"/>
    <p:sldId id="306" r:id="rId46"/>
    <p:sldId id="303" r:id="rId47"/>
    <p:sldId id="305" r:id="rId48"/>
    <p:sldId id="262" r:id="rId49"/>
    <p:sldId id="324" r:id="rId50"/>
    <p:sldId id="342" r:id="rId51"/>
    <p:sldId id="356" r:id="rId52"/>
    <p:sldId id="354" r:id="rId53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49"/>
    <p:restoredTop sz="94809"/>
  </p:normalViewPr>
  <p:slideViewPr>
    <p:cSldViewPr snapToGrid="0">
      <p:cViewPr varScale="1">
        <p:scale>
          <a:sx n="105" d="100"/>
          <a:sy n="105" d="100"/>
        </p:scale>
        <p:origin x="3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8090A-9670-CE47-9A9E-0F9D4DE7DD9B}" type="datetimeFigureOut">
              <a:rPr lang="en-JP" smtClean="0"/>
              <a:t>2023/06/30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8408A-F05F-4248-A6FB-4426AF848F7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6943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56/NEJMoa0807865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i.org/10.4049/jimmunol.1300387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One molecule of IL-1b can activate one molecule of receptor of cells.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8408A-F05F-4248-A6FB-4426AF848F7F}" type="slidenum">
              <a:rPr lang="en-JP" smtClean="0"/>
              <a:t>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3174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IL-1B, IL6, IL-23 are added together to generate pathogenic Th17 cells in lab.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8408A-F05F-4248-A6FB-4426AF848F7F}" type="slidenum">
              <a:rPr lang="en-JP" smtClean="0"/>
              <a:t>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71507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IL1 receptor complex: IL1R (IL1R1) and IL1Rap (IL1R3).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8408A-F05F-4248-A6FB-4426AF848F7F}" type="slidenum">
              <a:rPr lang="en-JP" smtClean="0"/>
              <a:t>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79732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8408A-F05F-4248-A6FB-4426AF848F7F}" type="slidenum">
              <a:rPr lang="en-JP" smtClean="0"/>
              <a:t>22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03285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8408A-F05F-4248-A6FB-4426AF848F7F}" type="slidenum">
              <a:rPr lang="en-JP" smtClean="0"/>
              <a:t>30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84475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8408A-F05F-4248-A6FB-4426AF848F7F}" type="slidenum">
              <a:rPr lang="en-JP" smtClean="0"/>
              <a:t>46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31351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effectLst/>
              </a:rPr>
              <a:t>An Autoinflammatory Disease with Deficiency of the Interleukin-1–Receptor Antagonist</a:t>
            </a:r>
            <a:r>
              <a:rPr lang="en-US" dirty="0">
                <a:effectLst/>
              </a:rPr>
              <a:t>. </a:t>
            </a:r>
            <a:r>
              <a:rPr lang="en-US" i="1" dirty="0">
                <a:effectLst/>
              </a:rPr>
              <a:t>New England Journal of Medicine</a:t>
            </a:r>
            <a:r>
              <a:rPr lang="en-US" dirty="0">
                <a:effectLst/>
              </a:rPr>
              <a:t> 360, no. 23 (June 4, 2009): 2426–37. </a:t>
            </a:r>
            <a:r>
              <a:rPr lang="en-US" dirty="0">
                <a:effectLst/>
                <a:hlinkClick r:id="rId3"/>
              </a:rPr>
              <a:t>https://doi.org/10.1056/NEJMoa0807865</a:t>
            </a:r>
            <a:r>
              <a:rPr lang="en-US" dirty="0">
                <a:effectLst/>
              </a:rPr>
              <a:t>.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  <a:effectLst/>
              </a:rPr>
              <a:t>Excess IL-1 Signaling Enhances the Development of Th17 Cells by Downregulating TGF-</a:t>
            </a:r>
            <a:r>
              <a:rPr lang="el-GR" b="1" dirty="0">
                <a:solidFill>
                  <a:srgbClr val="FF0000"/>
                </a:solidFill>
                <a:effectLst/>
              </a:rPr>
              <a:t>β–</a:t>
            </a:r>
            <a:r>
              <a:rPr lang="en-US" b="1" dirty="0">
                <a:solidFill>
                  <a:srgbClr val="FF0000"/>
                </a:solidFill>
                <a:effectLst/>
              </a:rPr>
              <a:t>Induced Foxp3 Expression. </a:t>
            </a:r>
            <a:r>
              <a:rPr lang="en-US" i="1" dirty="0">
                <a:effectLst/>
              </a:rPr>
              <a:t>The Journal of Immunology</a:t>
            </a:r>
            <a:r>
              <a:rPr lang="en-US" dirty="0">
                <a:effectLst/>
              </a:rPr>
              <a:t> 192, no. 4 (February 15, 2014): 1449–58. </a:t>
            </a:r>
            <a:r>
              <a:rPr lang="en-US" dirty="0">
                <a:effectLst/>
                <a:hlinkClick r:id="rId4"/>
              </a:rPr>
              <a:t>https://doi.org/10.4049/jimmunol.1300387</a:t>
            </a:r>
            <a:r>
              <a:rPr lang="en-US" dirty="0">
                <a:effectLst/>
              </a:rPr>
              <a:t>.</a:t>
            </a:r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8408A-F05F-4248-A6FB-4426AF848F7F}" type="slidenum">
              <a:rPr lang="en-JP" smtClean="0"/>
              <a:t>49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36502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8408A-F05F-4248-A6FB-4426AF848F7F}" type="slidenum">
              <a:rPr lang="en-JP" smtClean="0"/>
              <a:t>50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44398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168BD-D7E8-FBF2-2BC5-5998A4FAC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DCC57-BCB7-C490-F269-87E1444DA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34D11-B62E-3652-334E-840686616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F848-DB56-A84F-9475-AC1CF74212C1}" type="datetimeFigureOut">
              <a:rPr lang="en-JP" smtClean="0"/>
              <a:t>2023/06/30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8022-06FC-B0F7-69D4-1672F4AA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9C922-CE02-31A5-734E-29855DA3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7990-9645-434B-AA77-4F88544F44E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29090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07C9-59EC-21C4-8447-F67B9B73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9A0A2-E14A-65C1-8C10-02799D42C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53A86-E746-D698-2539-358304D5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F848-DB56-A84F-9475-AC1CF74212C1}" type="datetimeFigureOut">
              <a:rPr lang="en-JP" smtClean="0"/>
              <a:t>2023/06/30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4F504-8BD6-D815-99CC-801D1E9ED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EFD94D-9EEB-6FB0-F69A-4A1BE6606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7990-9645-434B-AA77-4F88544F44E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8173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735EC9-5D3C-4EA9-3676-FF0201F60A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9427F-E4FE-1E2E-EC37-F19E70078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48200-DF1A-A1EA-655E-55AFFEEAC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F848-DB56-A84F-9475-AC1CF74212C1}" type="datetimeFigureOut">
              <a:rPr lang="en-JP" smtClean="0"/>
              <a:t>2023/06/30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0CA65-396A-D627-6765-DB92586F7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3A2F3-807F-1357-515A-BA450202B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7990-9645-434B-AA77-4F88544F44E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37345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25274-35F3-4ED5-8E60-8F5CBF77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BD7B6-ADB8-ACF6-AE89-C52A1350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2F40D-9465-6C88-4DF2-633D49F4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F848-DB56-A84F-9475-AC1CF74212C1}" type="datetimeFigureOut">
              <a:rPr lang="en-JP" smtClean="0"/>
              <a:t>2023/06/30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ABF9-5E4D-967B-51D0-1FF972A82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4C677-D769-FAD4-95CD-33AF9EAF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7990-9645-434B-AA77-4F88544F44E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45166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1FB4-7AF8-39BB-80A1-88AAEA46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B684F-FF86-6286-5F6F-44B3EA060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C0F9C-3289-13F8-A1C9-178526F0C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F848-DB56-A84F-9475-AC1CF74212C1}" type="datetimeFigureOut">
              <a:rPr lang="en-JP" smtClean="0"/>
              <a:t>2023/06/30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28352-7FBC-76B1-0692-C2D872FE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C3268-0669-9B15-9691-B03C8151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7990-9645-434B-AA77-4F88544F44E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89943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2E8F9-5A10-BB41-4112-E1C454045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28115-3D67-1421-41CE-01D1C4F62D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0BF30-CBAD-5D51-37B5-AC5BEE1E2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A1D19-E288-A4CF-BA27-854F60EC2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F848-DB56-A84F-9475-AC1CF74212C1}" type="datetimeFigureOut">
              <a:rPr lang="en-JP" smtClean="0"/>
              <a:t>2023/06/30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06013-A2F6-759C-4949-2D410C42D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72DD2-5DA2-83E1-1D87-0FBEABC5B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7990-9645-434B-AA77-4F88544F44E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25606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59B3A-170D-B528-B0DA-C524A7B1E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A5DDA-CF80-BA58-6066-25597B50C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14AD7-9D46-6E48-D3D2-FDC7C57BF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C9813-2C4F-62A5-35DF-95CB411CA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84A6FE-FB18-A07D-550A-A105F670B4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50D59A-ABE9-9A64-FE91-3B0B45011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F848-DB56-A84F-9475-AC1CF74212C1}" type="datetimeFigureOut">
              <a:rPr lang="en-JP" smtClean="0"/>
              <a:t>2023/06/30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87B5EE-F6B1-2314-96E3-79079C5B1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3C2D0D-F25A-0EC1-9DD0-B55F6B640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7990-9645-434B-AA77-4F88544F44E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6239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691C-7726-7B18-A0D5-3349D301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876C6-E614-B18C-2D8E-AD59A40FF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F848-DB56-A84F-9475-AC1CF74212C1}" type="datetimeFigureOut">
              <a:rPr lang="en-JP" smtClean="0"/>
              <a:t>2023/06/30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7A6D6-615B-C043-08AF-2B305429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27BE5-C4CB-DE52-5196-BF8CEB0A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7990-9645-434B-AA77-4F88544F44E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1701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AE3581-3D96-F03D-0581-74D93A72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F848-DB56-A84F-9475-AC1CF74212C1}" type="datetimeFigureOut">
              <a:rPr lang="en-JP" smtClean="0"/>
              <a:t>2023/06/30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D8598-07A7-6DBA-AF11-F400A117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DE767-C24E-8EDB-90CB-B503C914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7990-9645-434B-AA77-4F88544F44E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79816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B1BF-F03A-D599-6323-21059CEA3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4CAB1-BDDE-06D3-7B7D-9FCC84EE8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932B9-2151-861C-E291-BFF855D4A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02302-5BED-7489-A5C4-243B403A1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F848-DB56-A84F-9475-AC1CF74212C1}" type="datetimeFigureOut">
              <a:rPr lang="en-JP" smtClean="0"/>
              <a:t>2023/06/30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77C97-B521-0FE5-36E5-E2F5C27A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86DF3-4DAE-11E1-A9E5-C8EA2C11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7990-9645-434B-AA77-4F88544F44E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7654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58EE-D805-0688-A566-271AE7B9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4626B-46C3-2E39-D117-254196409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E6060A-B4F0-C3E7-66E0-FB608B8BA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1D3E31-1290-675C-063F-75E7EC02B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F848-DB56-A84F-9475-AC1CF74212C1}" type="datetimeFigureOut">
              <a:rPr lang="en-JP" smtClean="0"/>
              <a:t>2023/06/30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22CAA-2628-0C02-8B35-1E0D00B48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396F9-F551-E67A-2716-2ADACF1D6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47990-9645-434B-AA77-4F88544F44E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7793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4B4AB6-C5A5-EC66-21AC-98D4F84D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8D9FF-E7DD-8EBD-B4A2-D8E419DA4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0C788-4FC3-5791-259A-8FC9368A45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0F848-DB56-A84F-9475-AC1CF74212C1}" type="datetimeFigureOut">
              <a:rPr lang="en-JP" smtClean="0"/>
              <a:t>2023/06/30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F7EB2-CD2C-C035-AF24-5FD95E5E2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13C8-9136-6903-E71B-DD352EC53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47990-9645-434B-AA77-4F88544F44E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3321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CD46-C406-8F1B-EAAE-0CEDF521B8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(Musa’s) Lab meeting</a:t>
            </a:r>
            <a:endParaRPr lang="en-JP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F8ABA-2A7D-F29D-075E-204E295FFF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JP" dirty="0"/>
              <a:t>Tsunghan 20230630</a:t>
            </a:r>
          </a:p>
        </p:txBody>
      </p:sp>
    </p:spTree>
    <p:extLst>
      <p:ext uri="{BB962C8B-B14F-4D97-AF65-F5344CB8AC3E}">
        <p14:creationId xmlns:p14="http://schemas.microsoft.com/office/powerpoint/2010/main" val="1935418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0085B-E4AB-7847-0989-2C0720B1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962" y="1094582"/>
            <a:ext cx="5803297" cy="1325563"/>
          </a:xfrm>
        </p:spPr>
        <p:txBody>
          <a:bodyPr>
            <a:normAutofit fontScale="90000"/>
          </a:bodyPr>
          <a:lstStyle/>
          <a:p>
            <a:r>
              <a:rPr lang="en-JP" i="1" dirty="0"/>
              <a:t>IL1RN</a:t>
            </a:r>
            <a:r>
              <a:rPr lang="en-JP" dirty="0"/>
              <a:t> is co-expressed with </a:t>
            </a:r>
            <a:r>
              <a:rPr lang="en-JP" i="1" dirty="0"/>
              <a:t>IL1B</a:t>
            </a:r>
            <a:r>
              <a:rPr lang="en-JP" dirty="0"/>
              <a:t> at various stimulating conditions</a:t>
            </a:r>
          </a:p>
        </p:txBody>
      </p:sp>
      <p:pic>
        <p:nvPicPr>
          <p:cNvPr id="2050" name="Picture 2" descr="FANTOM Logo">
            <a:extLst>
              <a:ext uri="{FF2B5EF4-FFF2-40B4-BE49-F238E27FC236}">
                <a16:creationId xmlns:a16="http://schemas.microsoft.com/office/drawing/2014/main" id="{A724DDD5-856B-351E-EFB6-D48E59465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676" y="5763418"/>
            <a:ext cx="4209635" cy="86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C78ED11-537E-12A8-AC41-96867A2F01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364"/>
          <a:stretch/>
        </p:blipFill>
        <p:spPr>
          <a:xfrm>
            <a:off x="673726" y="1772"/>
            <a:ext cx="4554014" cy="3879141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BA2ACA97-BB4B-0E71-90CC-0BBFD3F261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364"/>
          <a:stretch/>
        </p:blipFill>
        <p:spPr>
          <a:xfrm>
            <a:off x="673726" y="2978859"/>
            <a:ext cx="4554014" cy="3879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6F75F8-E697-225F-2FE3-7016C05ED355}"/>
              </a:ext>
            </a:extLst>
          </p:cNvPr>
          <p:cNvSpPr txBox="1"/>
          <p:nvPr/>
        </p:nvSpPr>
        <p:spPr>
          <a:xfrm>
            <a:off x="154938" y="369624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/>
              <a:t>IL1RN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44952-A422-7F67-BEE9-516A802915B3}"/>
              </a:ext>
            </a:extLst>
          </p:cNvPr>
          <p:cNvSpPr txBox="1"/>
          <p:nvPr/>
        </p:nvSpPr>
        <p:spPr>
          <a:xfrm>
            <a:off x="154938" y="83384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/>
              <a:t>IL1B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25CAD6-A2F9-516B-94F8-FD4E97CB1EE8}"/>
              </a:ext>
            </a:extLst>
          </p:cNvPr>
          <p:cNvSpPr txBox="1"/>
          <p:nvPr/>
        </p:nvSpPr>
        <p:spPr>
          <a:xfrm>
            <a:off x="5344754" y="5029203"/>
            <a:ext cx="493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Human monocytes, stimulated with various agents</a:t>
            </a:r>
          </a:p>
        </p:txBody>
      </p:sp>
    </p:spTree>
    <p:extLst>
      <p:ext uri="{BB962C8B-B14F-4D97-AF65-F5344CB8AC3E}">
        <p14:creationId xmlns:p14="http://schemas.microsoft.com/office/powerpoint/2010/main" val="1562571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B5F27-4146-79DD-578C-40AB56E4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 </a:t>
            </a:r>
            <a:r>
              <a:rPr lang="en-JP" dirty="0"/>
              <a:t>of </a:t>
            </a:r>
            <a:r>
              <a:rPr lang="en-JP" i="1" dirty="0"/>
              <a:t>IL1RN</a:t>
            </a:r>
            <a:r>
              <a:rPr lang="en-JP" dirty="0"/>
              <a:t> is delayed to follow </a:t>
            </a:r>
            <a:r>
              <a:rPr lang="en-JP" i="1" dirty="0"/>
              <a:t>IL1B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55E53-72BE-99A6-D3B6-02BEE3A41C80}"/>
              </a:ext>
            </a:extLst>
          </p:cNvPr>
          <p:cNvSpPr txBox="1"/>
          <p:nvPr/>
        </p:nvSpPr>
        <p:spPr>
          <a:xfrm>
            <a:off x="3791527" y="1835066"/>
            <a:ext cx="39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Human monocytes, stimulated with LPS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AF118D-3CD1-0426-202F-4DD74594E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73"/>
          <a:stretch/>
        </p:blipFill>
        <p:spPr>
          <a:xfrm>
            <a:off x="1622130" y="2867645"/>
            <a:ext cx="3683008" cy="2636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565141-7AF6-95B9-0298-0FB6BB242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083"/>
          <a:stretch/>
        </p:blipFill>
        <p:spPr>
          <a:xfrm>
            <a:off x="5253665" y="2913695"/>
            <a:ext cx="3525600" cy="259051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3FB078-C7BD-2051-0848-EEC286042213}"/>
              </a:ext>
            </a:extLst>
          </p:cNvPr>
          <p:cNvCxnSpPr>
            <a:cxnSpLocks/>
          </p:cNvCxnSpPr>
          <p:nvPr/>
        </p:nvCxnSpPr>
        <p:spPr>
          <a:xfrm>
            <a:off x="5096256" y="4185930"/>
            <a:ext cx="16467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5FE9C0-4CDC-F60B-A09D-9E3B5834C649}"/>
              </a:ext>
            </a:extLst>
          </p:cNvPr>
          <p:cNvSpPr txBox="1"/>
          <p:nvPr/>
        </p:nvSpPr>
        <p:spPr>
          <a:xfrm>
            <a:off x="2564970" y="2348776"/>
            <a:ext cx="1705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The first 5 hours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3859A2-F474-A5E8-8F5F-78CB6DB1B1A5}"/>
              </a:ext>
            </a:extLst>
          </p:cNvPr>
          <p:cNvSpPr txBox="1"/>
          <p:nvPr/>
        </p:nvSpPr>
        <p:spPr>
          <a:xfrm>
            <a:off x="4592749" y="3523021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>
                <a:solidFill>
                  <a:srgbClr val="FF0000"/>
                </a:solidFill>
              </a:rPr>
              <a:t>IL1B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B4477B-B93C-2D26-C191-DACFCFE28F16}"/>
              </a:ext>
            </a:extLst>
          </p:cNvPr>
          <p:cNvSpPr txBox="1"/>
          <p:nvPr/>
        </p:nvSpPr>
        <p:spPr>
          <a:xfrm>
            <a:off x="4573847" y="263740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>
                <a:solidFill>
                  <a:schemeClr val="accent1"/>
                </a:solidFill>
              </a:rPr>
              <a:t>IL1RN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6FA19E-90C0-5B09-4F2E-5D1662268071}"/>
              </a:ext>
            </a:extLst>
          </p:cNvPr>
          <p:cNvSpPr txBox="1"/>
          <p:nvPr/>
        </p:nvSpPr>
        <p:spPr>
          <a:xfrm>
            <a:off x="7176296" y="370768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>
                <a:solidFill>
                  <a:srgbClr val="FF0000"/>
                </a:solidFill>
              </a:rPr>
              <a:t>IL1B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8AC216-3D61-7B1F-8326-9B5558E27084}"/>
              </a:ext>
            </a:extLst>
          </p:cNvPr>
          <p:cNvSpPr txBox="1"/>
          <p:nvPr/>
        </p:nvSpPr>
        <p:spPr>
          <a:xfrm>
            <a:off x="7157394" y="3092565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>
                <a:solidFill>
                  <a:schemeClr val="accent1"/>
                </a:solidFill>
              </a:rPr>
              <a:t>IL1RN</a:t>
            </a:r>
          </a:p>
        </p:txBody>
      </p:sp>
      <p:pic>
        <p:nvPicPr>
          <p:cNvPr id="3" name="Picture 2" descr="FANTOM Logo">
            <a:extLst>
              <a:ext uri="{FF2B5EF4-FFF2-40B4-BE49-F238E27FC236}">
                <a16:creationId xmlns:a16="http://schemas.microsoft.com/office/drawing/2014/main" id="{2355F50F-7173-64F4-2B15-B3403B6C4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50" y="5992018"/>
            <a:ext cx="4209635" cy="86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303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B89EB-3108-C4B8-34A4-83128F4F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8" y="293409"/>
            <a:ext cx="12156142" cy="1325563"/>
          </a:xfrm>
        </p:spPr>
        <p:txBody>
          <a:bodyPr>
            <a:normAutofit fontScale="90000"/>
          </a:bodyPr>
          <a:lstStyle/>
          <a:p>
            <a:r>
              <a:rPr lang="en-JP" dirty="0"/>
              <a:t>The accumulation profile of active epigenetic markers (H3K4me3) in both IL1RN and IL1B locus exhibit similar trend after stimulation with </a:t>
            </a:r>
            <a:r>
              <a:rPr lang="en-JP" dirty="0">
                <a:latin typeface="Symbol" pitchFamily="2" charset="2"/>
              </a:rPr>
              <a:t>b</a:t>
            </a:r>
            <a:r>
              <a:rPr lang="en-JP" dirty="0"/>
              <a:t>-glucan and LPS for 1 day </a:t>
            </a:r>
          </a:p>
        </p:txBody>
      </p:sp>
      <p:pic>
        <p:nvPicPr>
          <p:cNvPr id="6" name="Picture 2" descr="Blueprint DCC Portal">
            <a:extLst>
              <a:ext uri="{FF2B5EF4-FFF2-40B4-BE49-F238E27FC236}">
                <a16:creationId xmlns:a16="http://schemas.microsoft.com/office/drawing/2014/main" id="{DE139735-E125-EEEF-29C8-7A886A468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035" y="5920591"/>
            <a:ext cx="3639671" cy="79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8B44B5-AE03-BE54-FAEC-BDBDF9243174}"/>
              </a:ext>
            </a:extLst>
          </p:cNvPr>
          <p:cNvSpPr txBox="1"/>
          <p:nvPr/>
        </p:nvSpPr>
        <p:spPr>
          <a:xfrm>
            <a:off x="3791527" y="2339320"/>
            <a:ext cx="516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Human monocytes, stimulated with </a:t>
            </a:r>
            <a:r>
              <a:rPr lang="en-JP" dirty="0">
                <a:latin typeface="Symbol" pitchFamily="2" charset="2"/>
              </a:rPr>
              <a:t>b</a:t>
            </a:r>
            <a:r>
              <a:rPr lang="en-JP" dirty="0"/>
              <a:t>-glucan and LPS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CF2D8-0B48-CA2A-3AE2-CEE4196D9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52" b="40392"/>
          <a:stretch/>
        </p:blipFill>
        <p:spPr>
          <a:xfrm>
            <a:off x="667909" y="3137037"/>
            <a:ext cx="10856181" cy="247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2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AFA0-E1FD-FF42-6B91-93ACC9F26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706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JP" dirty="0"/>
              <a:t>Identifying the time-/stimulation- dependent conformational changes across IL1B-IL1RN region (IL1B super TAD)</a:t>
            </a:r>
            <a:endParaRPr lang="en-JP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23252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8E72-146D-CD5F-D84B-4E9AA1F4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JP" dirty="0"/>
              <a:t>IL1B may colacalize with IL1RN throughout the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5C5765-4FB8-44A6-68A7-832BEEC4F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80" b="71667"/>
          <a:stretch/>
        </p:blipFill>
        <p:spPr>
          <a:xfrm>
            <a:off x="914400" y="3771900"/>
            <a:ext cx="10750452" cy="1466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BEDC60-CFD0-7DB3-93A7-E6ECDA671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19" b="81066"/>
          <a:stretch/>
        </p:blipFill>
        <p:spPr>
          <a:xfrm>
            <a:off x="914400" y="2667000"/>
            <a:ext cx="10750452" cy="762000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550DDE04-3104-BE24-67E5-FBD716A0052B}"/>
              </a:ext>
            </a:extLst>
          </p:cNvPr>
          <p:cNvSpPr/>
          <p:nvPr/>
        </p:nvSpPr>
        <p:spPr>
          <a:xfrm rot="8198368">
            <a:off x="1526813" y="-2878717"/>
            <a:ext cx="9286154" cy="9645940"/>
          </a:xfrm>
          <a:prstGeom prst="arc">
            <a:avLst>
              <a:gd name="adj1" fmla="val 15666162"/>
              <a:gd name="adj2" fmla="val 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7986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42F6C-9D38-C2C0-E2F9-EE212E08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We use sequencing to capture the interaction between different chromosome regions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34A57-0AC1-CD85-F437-2118AB5D0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2" t="13572"/>
          <a:stretch/>
        </p:blipFill>
        <p:spPr>
          <a:xfrm>
            <a:off x="1194391" y="2268256"/>
            <a:ext cx="9803218" cy="4022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D081ED-4CE1-299D-A093-1D14EA76051E}"/>
              </a:ext>
            </a:extLst>
          </p:cNvPr>
          <p:cNvSpPr txBox="1"/>
          <p:nvPr/>
        </p:nvSpPr>
        <p:spPr>
          <a:xfrm>
            <a:off x="5155019" y="6222162"/>
            <a:ext cx="6817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Lieberman-Aiden, </a:t>
            </a:r>
            <a:r>
              <a:rPr lang="en-US" dirty="0" err="1">
                <a:effectLst/>
              </a:rPr>
              <a:t>Erez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Nynke</a:t>
            </a:r>
            <a:r>
              <a:rPr lang="en-US" dirty="0">
                <a:effectLst/>
              </a:rPr>
              <a:t> L. van </a:t>
            </a:r>
            <a:r>
              <a:rPr lang="en-US" dirty="0" err="1">
                <a:effectLst/>
              </a:rPr>
              <a:t>Berkum</a:t>
            </a:r>
            <a:r>
              <a:rPr lang="en-US" dirty="0">
                <a:effectLst/>
              </a:rPr>
              <a:t>, Louise Williams, Maxim </a:t>
            </a:r>
            <a:r>
              <a:rPr lang="en-US" dirty="0" err="1">
                <a:effectLst/>
              </a:rPr>
              <a:t>Imakaev</a:t>
            </a:r>
            <a:r>
              <a:rPr lang="en-US" dirty="0">
                <a:effectLst/>
              </a:rPr>
              <a:t>, Tobias </a:t>
            </a:r>
            <a:r>
              <a:rPr lang="en-US" dirty="0" err="1">
                <a:effectLst/>
              </a:rPr>
              <a:t>Ragoczy</a:t>
            </a:r>
            <a:r>
              <a:rPr lang="en-US" dirty="0">
                <a:effectLst/>
              </a:rPr>
              <a:t>, Agnes Telling, </a:t>
            </a:r>
            <a:r>
              <a:rPr lang="en-US" dirty="0" err="1">
                <a:effectLst/>
              </a:rPr>
              <a:t>Ido</a:t>
            </a:r>
            <a:r>
              <a:rPr lang="en-US" dirty="0">
                <a:effectLst/>
              </a:rPr>
              <a:t> Amit, et al. </a:t>
            </a:r>
            <a:r>
              <a:rPr lang="en-US" i="1" dirty="0">
                <a:effectLst/>
              </a:rPr>
              <a:t>Science</a:t>
            </a:r>
            <a:r>
              <a:rPr lang="en-US" dirty="0">
                <a:effectLst/>
              </a:rPr>
              <a:t> 2009</a:t>
            </a:r>
          </a:p>
        </p:txBody>
      </p:sp>
    </p:spTree>
    <p:extLst>
      <p:ext uri="{BB962C8B-B14F-4D97-AF65-F5344CB8AC3E}">
        <p14:creationId xmlns:p14="http://schemas.microsoft.com/office/powerpoint/2010/main" val="3786008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AE997-8E4A-8CC2-B8A3-74E2B1089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0"/>
            <a:ext cx="10515600" cy="1325563"/>
          </a:xfrm>
        </p:spPr>
        <p:txBody>
          <a:bodyPr>
            <a:normAutofit/>
          </a:bodyPr>
          <a:lstStyle/>
          <a:p>
            <a:r>
              <a:rPr lang="en-JP" dirty="0"/>
              <a:t>Micrococcal nuclease digestion provides interaction map single nucleosome resolution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6C08C-9650-49C7-3D11-3B53F82FA2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7867" y="1767628"/>
            <a:ext cx="6460067" cy="4522046"/>
          </a:xfrm>
          <a:prstGeom prst="rect">
            <a:avLst/>
          </a:prstGeom>
        </p:spPr>
      </p:pic>
      <p:pic>
        <p:nvPicPr>
          <p:cNvPr id="1026" name="Picture 2" descr="Image Resolution Explained « Support | Yearbook Machine">
            <a:extLst>
              <a:ext uri="{FF2B5EF4-FFF2-40B4-BE49-F238E27FC236}">
                <a16:creationId xmlns:a16="http://schemas.microsoft.com/office/drawing/2014/main" id="{0EEE7DCB-CA0C-49E0-1B0F-97B325AAB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0"/>
          <a:stretch/>
        </p:blipFill>
        <p:spPr bwMode="auto">
          <a:xfrm>
            <a:off x="8652934" y="1487488"/>
            <a:ext cx="1794934" cy="255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olution Explained « Support | Yearbook Machine">
            <a:extLst>
              <a:ext uri="{FF2B5EF4-FFF2-40B4-BE49-F238E27FC236}">
                <a16:creationId xmlns:a16="http://schemas.microsoft.com/office/drawing/2014/main" id="{01F0C9CE-EF34-12CB-89F7-C18098129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60"/>
          <a:stretch/>
        </p:blipFill>
        <p:spPr bwMode="auto">
          <a:xfrm>
            <a:off x="8652934" y="4095221"/>
            <a:ext cx="1794934" cy="255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06FCD5-447D-7FDF-4179-78FCA4F50FD8}"/>
              </a:ext>
            </a:extLst>
          </p:cNvPr>
          <p:cNvSpPr txBox="1"/>
          <p:nvPr/>
        </p:nvSpPr>
        <p:spPr>
          <a:xfrm>
            <a:off x="5757334" y="2767277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5000 bp ~ 1MB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CFCCF-D949-042C-7DB6-EDDBB5B8DD87}"/>
              </a:ext>
            </a:extLst>
          </p:cNvPr>
          <p:cNvSpPr txBox="1"/>
          <p:nvPr/>
        </p:nvSpPr>
        <p:spPr>
          <a:xfrm>
            <a:off x="5757334" y="5005678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146 bp  ~ 10k bp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1701E-CAB8-FA0D-0750-227B420B516F}"/>
              </a:ext>
            </a:extLst>
          </p:cNvPr>
          <p:cNvSpPr txBox="1"/>
          <p:nvPr/>
        </p:nvSpPr>
        <p:spPr>
          <a:xfrm>
            <a:off x="595423" y="2767277"/>
            <a:ext cx="611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/>
              <a:t>HiC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F18BF6-E590-F60D-14DD-A77E5AC20B83}"/>
              </a:ext>
            </a:extLst>
          </p:cNvPr>
          <p:cNvSpPr txBox="1"/>
          <p:nvPr/>
        </p:nvSpPr>
        <p:spPr>
          <a:xfrm>
            <a:off x="363051" y="5064409"/>
            <a:ext cx="1075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/>
              <a:t>MicroC</a:t>
            </a:r>
          </a:p>
        </p:txBody>
      </p:sp>
    </p:spTree>
    <p:extLst>
      <p:ext uri="{BB962C8B-B14F-4D97-AF65-F5344CB8AC3E}">
        <p14:creationId xmlns:p14="http://schemas.microsoft.com/office/powerpoint/2010/main" val="605179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EC92EB1-642B-02F1-A9A0-99F08E7C1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69" r="49990" b="34117"/>
          <a:stretch/>
        </p:blipFill>
        <p:spPr>
          <a:xfrm>
            <a:off x="2026920" y="2869555"/>
            <a:ext cx="3886931" cy="1594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B443AB-AF3B-9BCB-B1CD-E9F9E2B45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"/>
            <a:ext cx="10515600" cy="1325563"/>
          </a:xfrm>
        </p:spPr>
        <p:txBody>
          <a:bodyPr/>
          <a:lstStyle/>
          <a:p>
            <a:r>
              <a:rPr lang="en-JP" dirty="0"/>
              <a:t>Experiment design for pilot study (THP-1)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9DDCB-7CE0-6A90-32E6-08934A043374}"/>
              </a:ext>
            </a:extLst>
          </p:cNvPr>
          <p:cNvSpPr txBox="1"/>
          <p:nvPr/>
        </p:nvSpPr>
        <p:spPr>
          <a:xfrm>
            <a:off x="2179320" y="4332595"/>
            <a:ext cx="1230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Monocytes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48066-3D06-8580-9DDE-7AF13E17183E}"/>
              </a:ext>
            </a:extLst>
          </p:cNvPr>
          <p:cNvSpPr txBox="1"/>
          <p:nvPr/>
        </p:nvSpPr>
        <p:spPr>
          <a:xfrm>
            <a:off x="4759240" y="4332595"/>
            <a:ext cx="14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Macrophages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6E502-A948-25ED-54F3-B234BB3B9672}"/>
              </a:ext>
            </a:extLst>
          </p:cNvPr>
          <p:cNvSpPr txBox="1"/>
          <p:nvPr/>
        </p:nvSpPr>
        <p:spPr>
          <a:xfrm>
            <a:off x="3202357" y="1537871"/>
            <a:ext cx="186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Stimulatants:</a:t>
            </a:r>
            <a:br>
              <a:rPr lang="en-JP" dirty="0"/>
            </a:br>
            <a:endParaRPr lang="en-JP" dirty="0"/>
          </a:p>
          <a:p>
            <a:r>
              <a:rPr lang="en-JP" dirty="0"/>
              <a:t>LPS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A08DAD-BF00-C691-49A2-54EB0D60F548}"/>
              </a:ext>
            </a:extLst>
          </p:cNvPr>
          <p:cNvSpPr txBox="1"/>
          <p:nvPr/>
        </p:nvSpPr>
        <p:spPr>
          <a:xfrm>
            <a:off x="2440481" y="5236635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Day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3B971-0D8B-4223-CFBA-7796063552D2}"/>
              </a:ext>
            </a:extLst>
          </p:cNvPr>
          <p:cNvSpPr txBox="1"/>
          <p:nvPr/>
        </p:nvSpPr>
        <p:spPr>
          <a:xfrm>
            <a:off x="5132868" y="5236635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Day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EDF35B-0B2D-AF5B-4789-F0AC433B7D2E}"/>
              </a:ext>
            </a:extLst>
          </p:cNvPr>
          <p:cNvSpPr txBox="1"/>
          <p:nvPr/>
        </p:nvSpPr>
        <p:spPr>
          <a:xfrm>
            <a:off x="2348149" y="5736461"/>
            <a:ext cx="85420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MicroC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F6A006-88E0-138E-C6F6-816DF9950024}"/>
              </a:ext>
            </a:extLst>
          </p:cNvPr>
          <p:cNvSpPr txBox="1"/>
          <p:nvPr/>
        </p:nvSpPr>
        <p:spPr>
          <a:xfrm>
            <a:off x="5059643" y="5736461"/>
            <a:ext cx="85420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MicroC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CDD213-10DC-47DC-18F0-93F1F542D7BB}"/>
              </a:ext>
            </a:extLst>
          </p:cNvPr>
          <p:cNvSpPr txBox="1"/>
          <p:nvPr/>
        </p:nvSpPr>
        <p:spPr>
          <a:xfrm>
            <a:off x="3711438" y="381886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1d</a:t>
            </a:r>
          </a:p>
        </p:txBody>
      </p:sp>
    </p:spTree>
    <p:extLst>
      <p:ext uri="{BB962C8B-B14F-4D97-AF65-F5344CB8AC3E}">
        <p14:creationId xmlns:p14="http://schemas.microsoft.com/office/powerpoint/2010/main" val="3685388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EC92EB1-642B-02F1-A9A0-99F08E7C1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20" y="1027906"/>
            <a:ext cx="7772400" cy="5440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B443AB-AF3B-9BCB-B1CD-E9F9E2B45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Experiment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9DDCB-7CE0-6A90-32E6-08934A043374}"/>
              </a:ext>
            </a:extLst>
          </p:cNvPr>
          <p:cNvSpPr txBox="1"/>
          <p:nvPr/>
        </p:nvSpPr>
        <p:spPr>
          <a:xfrm>
            <a:off x="2179320" y="4480560"/>
            <a:ext cx="1230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Monocytes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48066-3D06-8580-9DDE-7AF13E17183E}"/>
              </a:ext>
            </a:extLst>
          </p:cNvPr>
          <p:cNvSpPr txBox="1"/>
          <p:nvPr/>
        </p:nvSpPr>
        <p:spPr>
          <a:xfrm>
            <a:off x="4759240" y="4480560"/>
            <a:ext cx="14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Macrophages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2299A-7C37-0E4A-563C-1F1806F1C71C}"/>
              </a:ext>
            </a:extLst>
          </p:cNvPr>
          <p:cNvSpPr txBox="1"/>
          <p:nvPr/>
        </p:nvSpPr>
        <p:spPr>
          <a:xfrm>
            <a:off x="8283256" y="4480560"/>
            <a:ext cx="219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Trained macrophages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6E502-A948-25ED-54F3-B234BB3B9672}"/>
              </a:ext>
            </a:extLst>
          </p:cNvPr>
          <p:cNvSpPr txBox="1"/>
          <p:nvPr/>
        </p:nvSpPr>
        <p:spPr>
          <a:xfrm>
            <a:off x="3261360" y="2900958"/>
            <a:ext cx="3219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Stimulatants: </a:t>
            </a:r>
            <a:r>
              <a:rPr lang="en-JP" dirty="0">
                <a:latin typeface="Symbol" pitchFamily="2" charset="2"/>
              </a:rPr>
              <a:t>b</a:t>
            </a:r>
            <a:r>
              <a:rPr lang="en-JP" dirty="0"/>
              <a:t>-glucan, LPS, BCG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7E478-B7D0-35B9-6970-3765B5C5E3F4}"/>
              </a:ext>
            </a:extLst>
          </p:cNvPr>
          <p:cNvSpPr txBox="1"/>
          <p:nvPr/>
        </p:nvSpPr>
        <p:spPr>
          <a:xfrm>
            <a:off x="2348149" y="5105241"/>
            <a:ext cx="85420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MicroC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59AA2-7414-7C29-0DAF-AEF820FEEE2E}"/>
              </a:ext>
            </a:extLst>
          </p:cNvPr>
          <p:cNvSpPr txBox="1"/>
          <p:nvPr/>
        </p:nvSpPr>
        <p:spPr>
          <a:xfrm>
            <a:off x="5059643" y="5105241"/>
            <a:ext cx="85420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MicroC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32ED5E-3607-ED87-4C13-19E40296BF89}"/>
              </a:ext>
            </a:extLst>
          </p:cNvPr>
          <p:cNvSpPr txBox="1"/>
          <p:nvPr/>
        </p:nvSpPr>
        <p:spPr>
          <a:xfrm>
            <a:off x="8989643" y="5105241"/>
            <a:ext cx="85420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MicroC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67A420-8473-1DDA-02B4-1726001F419B}"/>
              </a:ext>
            </a:extLst>
          </p:cNvPr>
          <p:cNvSpPr txBox="1"/>
          <p:nvPr/>
        </p:nvSpPr>
        <p:spPr>
          <a:xfrm>
            <a:off x="3629891" y="402705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1d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B30994-8BD8-BEDC-9501-3A43924E83EC}"/>
              </a:ext>
            </a:extLst>
          </p:cNvPr>
          <p:cNvSpPr txBox="1"/>
          <p:nvPr/>
        </p:nvSpPr>
        <p:spPr>
          <a:xfrm>
            <a:off x="7118152" y="402705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5d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77D00-E011-F3B1-E5EA-014548BD2BE3}"/>
              </a:ext>
            </a:extLst>
          </p:cNvPr>
          <p:cNvSpPr txBox="1"/>
          <p:nvPr/>
        </p:nvSpPr>
        <p:spPr>
          <a:xfrm>
            <a:off x="2579058" y="5690830"/>
            <a:ext cx="425116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4C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7955D-741C-9382-4E38-8C004E9111C1}"/>
              </a:ext>
            </a:extLst>
          </p:cNvPr>
          <p:cNvSpPr txBox="1"/>
          <p:nvPr/>
        </p:nvSpPr>
        <p:spPr>
          <a:xfrm>
            <a:off x="5290552" y="5690830"/>
            <a:ext cx="425116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4C</a:t>
            </a:r>
          </a:p>
        </p:txBody>
      </p:sp>
    </p:spTree>
    <p:extLst>
      <p:ext uri="{BB962C8B-B14F-4D97-AF65-F5344CB8AC3E}">
        <p14:creationId xmlns:p14="http://schemas.microsoft.com/office/powerpoint/2010/main" val="1523155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3C7C8-FD81-0468-CE99-5A1C4EDE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07176-5120-3DF0-E931-5646FF086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690688"/>
            <a:ext cx="9220200" cy="50352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9D48C7-08CE-4115-B27D-F7226A35F810}"/>
              </a:ext>
            </a:extLst>
          </p:cNvPr>
          <p:cNvSpPr/>
          <p:nvPr/>
        </p:nvSpPr>
        <p:spPr>
          <a:xfrm>
            <a:off x="1318437" y="1690688"/>
            <a:ext cx="9387663" cy="1477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91797-C332-7240-9290-0744005D8EAB}"/>
              </a:ext>
            </a:extLst>
          </p:cNvPr>
          <p:cNvSpPr txBox="1"/>
          <p:nvPr/>
        </p:nvSpPr>
        <p:spPr>
          <a:xfrm>
            <a:off x="10832054" y="2244929"/>
            <a:ext cx="1043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Trouble!!</a:t>
            </a:r>
          </a:p>
        </p:txBody>
      </p:sp>
    </p:spTree>
    <p:extLst>
      <p:ext uri="{BB962C8B-B14F-4D97-AF65-F5344CB8AC3E}">
        <p14:creationId xmlns:p14="http://schemas.microsoft.com/office/powerpoint/2010/main" val="661209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9334C-71BA-5B6E-9032-05C4D7B9A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A1A82-8212-866B-2B83-15996CBB1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MicroC</a:t>
            </a:r>
          </a:p>
          <a:p>
            <a:r>
              <a:rPr lang="en-JP" dirty="0"/>
              <a:t>Searching for lncRNA near IL1RN</a:t>
            </a:r>
          </a:p>
          <a:p>
            <a:r>
              <a:rPr lang="en-JP" dirty="0"/>
              <a:t>IsoSeq (if we have time)</a:t>
            </a:r>
          </a:p>
        </p:txBody>
      </p:sp>
    </p:spTree>
    <p:extLst>
      <p:ext uri="{BB962C8B-B14F-4D97-AF65-F5344CB8AC3E}">
        <p14:creationId xmlns:p14="http://schemas.microsoft.com/office/powerpoint/2010/main" val="3087625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E94D2-9AF4-E30D-CD19-1F5C4AA9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0A94A-C5FC-D438-976D-0986560AA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Increase the cell number -&gt; </a:t>
            </a:r>
            <a:r>
              <a:rPr lang="en-JP" dirty="0">
                <a:solidFill>
                  <a:srgbClr val="FF0000"/>
                </a:solidFill>
              </a:rPr>
              <a:t>X (especially for trained cells)</a:t>
            </a:r>
          </a:p>
          <a:p>
            <a:r>
              <a:rPr lang="en-JP" dirty="0"/>
              <a:t>Do not use trypsin during harvesting -&gt; </a:t>
            </a:r>
            <a:r>
              <a:rPr lang="en-JP" dirty="0">
                <a:solidFill>
                  <a:srgbClr val="FF0000"/>
                </a:solidFill>
              </a:rPr>
              <a:t>X</a:t>
            </a:r>
          </a:p>
          <a:p>
            <a:r>
              <a:rPr lang="en-JP" dirty="0"/>
              <a:t>Change the fixation buffer to PBS containing Ca++ -&gt; </a:t>
            </a:r>
            <a:r>
              <a:rPr lang="en-JP" dirty="0">
                <a:solidFill>
                  <a:srgbClr val="FF0000"/>
                </a:solidFill>
              </a:rPr>
              <a:t>X</a:t>
            </a:r>
          </a:p>
          <a:p>
            <a:r>
              <a:rPr lang="en-JP" dirty="0"/>
              <a:t>Change the fixation buffer to medium containing serum -&gt; </a:t>
            </a:r>
            <a:r>
              <a:rPr lang="en-JP" b="1" dirty="0">
                <a:solidFill>
                  <a:srgbClr val="FF0000"/>
                </a:solidFill>
              </a:rPr>
              <a:t>Works, but still a lot of cells are lost.</a:t>
            </a:r>
          </a:p>
          <a:p>
            <a:r>
              <a:rPr lang="en-JP" dirty="0"/>
              <a:t>Increase the cell number, change the fixation buffer to medium containing serum, and decrease the volume of Dovetail washing buffer -&gt; </a:t>
            </a:r>
            <a:r>
              <a:rPr lang="en-JP" b="1" dirty="0">
                <a:solidFill>
                  <a:schemeClr val="accent1">
                    <a:lumMod val="75000"/>
                  </a:schemeClr>
                </a:solidFill>
              </a:rPr>
              <a:t>Works</a:t>
            </a:r>
          </a:p>
          <a:p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1165853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64BB-D892-F37E-A47D-2577D9B89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QC (M</a:t>
            </a:r>
            <a:r>
              <a:rPr lang="en-US" dirty="0"/>
              <a:t>n</a:t>
            </a:r>
            <a:r>
              <a:rPr lang="en-JP" dirty="0"/>
              <a:t>ase digestion)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BA0EF-D12E-3484-FC78-AC1E26A39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53" b="49433"/>
          <a:stretch/>
        </p:blipFill>
        <p:spPr>
          <a:xfrm>
            <a:off x="838200" y="1690688"/>
            <a:ext cx="9589721" cy="2578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00BD5-D75E-4F7F-4725-E3A31465C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433" r="67062"/>
          <a:stretch/>
        </p:blipFill>
        <p:spPr>
          <a:xfrm>
            <a:off x="5601650" y="4064646"/>
            <a:ext cx="4826271" cy="2578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89E16D-D609-2024-2FA3-90C532152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46" b="49433"/>
          <a:stretch/>
        </p:blipFill>
        <p:spPr>
          <a:xfrm>
            <a:off x="1142000" y="4064647"/>
            <a:ext cx="5063038" cy="25789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C5477B-0B45-40F0-FDC7-E67D20C5748C}"/>
              </a:ext>
            </a:extLst>
          </p:cNvPr>
          <p:cNvSpPr/>
          <p:nvPr/>
        </p:nvSpPr>
        <p:spPr>
          <a:xfrm>
            <a:off x="2125980" y="1690687"/>
            <a:ext cx="754380" cy="48021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7440B9-8C79-D106-5727-D7F53F4E5BCB}"/>
              </a:ext>
            </a:extLst>
          </p:cNvPr>
          <p:cNvSpPr/>
          <p:nvPr/>
        </p:nvSpPr>
        <p:spPr>
          <a:xfrm>
            <a:off x="6802800" y="1690687"/>
            <a:ext cx="690018" cy="480218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270BC9-D845-DB5A-055E-C43674E4FC3C}"/>
              </a:ext>
            </a:extLst>
          </p:cNvPr>
          <p:cNvSpPr txBox="1"/>
          <p:nvPr/>
        </p:nvSpPr>
        <p:spPr>
          <a:xfrm>
            <a:off x="3746086" y="1656733"/>
            <a:ext cx="144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A, d6,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F3634-C615-E753-7128-C73170FA8C5D}"/>
              </a:ext>
            </a:extLst>
          </p:cNvPr>
          <p:cNvSpPr txBox="1"/>
          <p:nvPr/>
        </p:nvSpPr>
        <p:spPr>
          <a:xfrm>
            <a:off x="8412623" y="1670447"/>
            <a:ext cx="234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A, d6, </a:t>
            </a:r>
            <a:r>
              <a:rPr lang="en-JP" dirty="0">
                <a:latin typeface="Symbol" pitchFamily="2" charset="2"/>
              </a:rPr>
              <a:t>b</a:t>
            </a:r>
            <a:r>
              <a:rPr lang="en-JP" dirty="0"/>
              <a:t>-glucan-treated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60285-6414-954B-970B-4D29BC0F1654}"/>
              </a:ext>
            </a:extLst>
          </p:cNvPr>
          <p:cNvSpPr txBox="1"/>
          <p:nvPr/>
        </p:nvSpPr>
        <p:spPr>
          <a:xfrm>
            <a:off x="3746085" y="4303583"/>
            <a:ext cx="143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C, d6, 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96A3B9-73F5-898A-A634-B6721262A9D9}"/>
              </a:ext>
            </a:extLst>
          </p:cNvPr>
          <p:cNvSpPr txBox="1"/>
          <p:nvPr/>
        </p:nvSpPr>
        <p:spPr>
          <a:xfrm>
            <a:off x="8412623" y="4289869"/>
            <a:ext cx="1089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C, d6, LPS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FBA73A-0D83-8330-0EE2-270486866582}"/>
              </a:ext>
            </a:extLst>
          </p:cNvPr>
          <p:cNvSpPr txBox="1"/>
          <p:nvPr/>
        </p:nvSpPr>
        <p:spPr>
          <a:xfrm>
            <a:off x="2211263" y="203977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42%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48923-9384-0DC2-DCB9-FD762BD02403}"/>
              </a:ext>
            </a:extLst>
          </p:cNvPr>
          <p:cNvSpPr txBox="1"/>
          <p:nvPr/>
        </p:nvSpPr>
        <p:spPr>
          <a:xfrm>
            <a:off x="6818460" y="204859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46%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F1554-B435-742F-0A53-3D111DDB3760}"/>
              </a:ext>
            </a:extLst>
          </p:cNvPr>
          <p:cNvSpPr txBox="1"/>
          <p:nvPr/>
        </p:nvSpPr>
        <p:spPr>
          <a:xfrm>
            <a:off x="2308138" y="447453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48%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F669F-7BF0-97A9-6A55-D921BBC34103}"/>
              </a:ext>
            </a:extLst>
          </p:cNvPr>
          <p:cNvSpPr txBox="1"/>
          <p:nvPr/>
        </p:nvSpPr>
        <p:spPr>
          <a:xfrm>
            <a:off x="6976073" y="442254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51%</a:t>
            </a:r>
          </a:p>
        </p:txBody>
      </p:sp>
    </p:spTree>
    <p:extLst>
      <p:ext uri="{BB962C8B-B14F-4D97-AF65-F5344CB8AC3E}">
        <p14:creationId xmlns:p14="http://schemas.microsoft.com/office/powerpoint/2010/main" val="1255484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69AD-EEFC-6C29-C4AB-46DE53C7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JP" dirty="0"/>
              <a:t>he comparison basis should be unstimulated cells at day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E639D-E4CF-CEB8-A079-AB103F1376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28"/>
          <a:stretch/>
        </p:blipFill>
        <p:spPr>
          <a:xfrm>
            <a:off x="406400" y="3251497"/>
            <a:ext cx="3846674" cy="1657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622FD4-C545-FEBC-FDF8-D168E49663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553" b="49433"/>
          <a:stretch/>
        </p:blipFill>
        <p:spPr>
          <a:xfrm>
            <a:off x="3766128" y="2823243"/>
            <a:ext cx="8206884" cy="22070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D54CB2-522D-B934-3BA7-B28CC7371EE2}"/>
              </a:ext>
            </a:extLst>
          </p:cNvPr>
          <p:cNvSpPr txBox="1"/>
          <p:nvPr/>
        </p:nvSpPr>
        <p:spPr>
          <a:xfrm>
            <a:off x="1048781" y="2121404"/>
            <a:ext cx="144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A, d0, control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D3C512-64C7-32C4-C337-F2E5C3EB8516}"/>
              </a:ext>
            </a:extLst>
          </p:cNvPr>
          <p:cNvSpPr txBox="1"/>
          <p:nvPr/>
        </p:nvSpPr>
        <p:spPr>
          <a:xfrm>
            <a:off x="8821097" y="2121404"/>
            <a:ext cx="234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A, d6, </a:t>
            </a:r>
            <a:r>
              <a:rPr lang="en-JP" dirty="0">
                <a:latin typeface="Symbol" pitchFamily="2" charset="2"/>
              </a:rPr>
              <a:t>b</a:t>
            </a:r>
            <a:r>
              <a:rPr lang="en-JP" dirty="0"/>
              <a:t>-glucan-treated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702C76-70BF-99A4-4419-C302AA0C9B05}"/>
              </a:ext>
            </a:extLst>
          </p:cNvPr>
          <p:cNvGrpSpPr/>
          <p:nvPr/>
        </p:nvGrpSpPr>
        <p:grpSpPr>
          <a:xfrm>
            <a:off x="1178453" y="2740124"/>
            <a:ext cx="583814" cy="2168916"/>
            <a:chOff x="1178453" y="2740124"/>
            <a:chExt cx="583814" cy="21689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1016F-FF82-1B38-9C70-793B2F320831}"/>
                </a:ext>
              </a:extLst>
            </p:cNvPr>
            <p:cNvSpPr txBox="1"/>
            <p:nvPr/>
          </p:nvSpPr>
          <p:spPr>
            <a:xfrm>
              <a:off x="1178453" y="274012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dirty="0"/>
                <a:t>68%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E730F7-765A-D209-6C1B-DC333A09BDEC}"/>
                </a:ext>
              </a:extLst>
            </p:cNvPr>
            <p:cNvSpPr/>
            <p:nvPr/>
          </p:nvSpPr>
          <p:spPr>
            <a:xfrm>
              <a:off x="1187584" y="3156803"/>
              <a:ext cx="535173" cy="17522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7DEFE6-70E6-C3CE-E53C-50C113221C5F}"/>
              </a:ext>
            </a:extLst>
          </p:cNvPr>
          <p:cNvSpPr txBox="1"/>
          <p:nvPr/>
        </p:nvSpPr>
        <p:spPr>
          <a:xfrm>
            <a:off x="5130982" y="2121404"/>
            <a:ext cx="144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A, d6, control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589174-CE69-B3B4-0DE5-F3C3E440FA01}"/>
              </a:ext>
            </a:extLst>
          </p:cNvPr>
          <p:cNvGrpSpPr/>
          <p:nvPr/>
        </p:nvGrpSpPr>
        <p:grpSpPr>
          <a:xfrm>
            <a:off x="4877555" y="2740124"/>
            <a:ext cx="643320" cy="2168916"/>
            <a:chOff x="1178453" y="2740124"/>
            <a:chExt cx="544304" cy="216891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1FE9DE-2AE3-88CD-1EBD-7461B3019FD7}"/>
                </a:ext>
              </a:extLst>
            </p:cNvPr>
            <p:cNvSpPr txBox="1"/>
            <p:nvPr/>
          </p:nvSpPr>
          <p:spPr>
            <a:xfrm>
              <a:off x="1178453" y="2740124"/>
              <a:ext cx="49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dirty="0"/>
                <a:t>42%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C6F4F3-80E1-38A4-08DD-FE7E045C5249}"/>
                </a:ext>
              </a:extLst>
            </p:cNvPr>
            <p:cNvSpPr/>
            <p:nvPr/>
          </p:nvSpPr>
          <p:spPr>
            <a:xfrm>
              <a:off x="1187584" y="3156803"/>
              <a:ext cx="535173" cy="17522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EA2006-5C8A-9EAF-60C3-00E7CDFE38AE}"/>
              </a:ext>
            </a:extLst>
          </p:cNvPr>
          <p:cNvGrpSpPr/>
          <p:nvPr/>
        </p:nvGrpSpPr>
        <p:grpSpPr>
          <a:xfrm>
            <a:off x="8880603" y="2638577"/>
            <a:ext cx="643320" cy="2168916"/>
            <a:chOff x="1178453" y="2740124"/>
            <a:chExt cx="544304" cy="216891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BC5983-17C5-5CB6-CDEE-5C02ACD40D98}"/>
                </a:ext>
              </a:extLst>
            </p:cNvPr>
            <p:cNvSpPr txBox="1"/>
            <p:nvPr/>
          </p:nvSpPr>
          <p:spPr>
            <a:xfrm>
              <a:off x="1178453" y="2740124"/>
              <a:ext cx="49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dirty="0"/>
                <a:t>46%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184D2AF-F81A-CC11-0ABB-D0B55734850A}"/>
                </a:ext>
              </a:extLst>
            </p:cNvPr>
            <p:cNvSpPr/>
            <p:nvPr/>
          </p:nvSpPr>
          <p:spPr>
            <a:xfrm>
              <a:off x="1187584" y="3156803"/>
              <a:ext cx="535173" cy="175223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</p:spTree>
    <p:extLst>
      <p:ext uri="{BB962C8B-B14F-4D97-AF65-F5344CB8AC3E}">
        <p14:creationId xmlns:p14="http://schemas.microsoft.com/office/powerpoint/2010/main" val="3636554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086F-70BC-14A0-B646-4A0453CA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-666288"/>
            <a:ext cx="10515600" cy="20570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for THP-1</a:t>
            </a:r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BC30C46-6EC5-F70E-3E7C-9FB813C14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523" y="1603169"/>
            <a:ext cx="3922525" cy="4697636"/>
          </a:xfrm>
          <a:prstGeom prst="rect">
            <a:avLst/>
          </a:prstGeom>
        </p:spPr>
      </p:pic>
      <p:pic>
        <p:nvPicPr>
          <p:cNvPr id="5" name="Picture 4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390CC344-D221-3475-60EC-DC9DDD6C2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3295"/>
            <a:ext cx="3922525" cy="4697636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C7C40A4-2188-C25D-347A-8CAD77D03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146" y="1603169"/>
            <a:ext cx="3957757" cy="46976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7B8221-3275-D3FD-E111-78E2E592E853}"/>
              </a:ext>
            </a:extLst>
          </p:cNvPr>
          <p:cNvSpPr/>
          <p:nvPr/>
        </p:nvSpPr>
        <p:spPr>
          <a:xfrm>
            <a:off x="5926667" y="4334932"/>
            <a:ext cx="365759" cy="3522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A2800C-25C6-41A7-8F40-2DA357EF9AC8}"/>
              </a:ext>
            </a:extLst>
          </p:cNvPr>
          <p:cNvSpPr/>
          <p:nvPr/>
        </p:nvSpPr>
        <p:spPr>
          <a:xfrm>
            <a:off x="10139680" y="4511039"/>
            <a:ext cx="135467" cy="1833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A72E1-679D-FD67-19D2-D08707217E68}"/>
              </a:ext>
            </a:extLst>
          </p:cNvPr>
          <p:cNvSpPr/>
          <p:nvPr/>
        </p:nvSpPr>
        <p:spPr>
          <a:xfrm>
            <a:off x="1029547" y="3495040"/>
            <a:ext cx="1496906" cy="14405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9AF61E-5EAC-DE9F-4E67-BC4DDE3BF1E5}"/>
              </a:ext>
            </a:extLst>
          </p:cNvPr>
          <p:cNvSpPr/>
          <p:nvPr/>
        </p:nvSpPr>
        <p:spPr>
          <a:xfrm>
            <a:off x="218378" y="1136192"/>
            <a:ext cx="244760" cy="2545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21774D-926A-3557-4423-6442C8FDABED}"/>
              </a:ext>
            </a:extLst>
          </p:cNvPr>
          <p:cNvSpPr txBox="1"/>
          <p:nvPr/>
        </p:nvSpPr>
        <p:spPr>
          <a:xfrm>
            <a:off x="581892" y="1078808"/>
            <a:ext cx="387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IL1B super TAD (1127500 – 113000kb)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AD84F0-A634-C992-C147-774E3B535D94}"/>
              </a:ext>
            </a:extLst>
          </p:cNvPr>
          <p:cNvSpPr txBox="1"/>
          <p:nvPr/>
        </p:nvSpPr>
        <p:spPr>
          <a:xfrm>
            <a:off x="199283" y="1745096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1kb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B60362-B591-B9CF-FCE6-D33F5A3D5F33}"/>
              </a:ext>
            </a:extLst>
          </p:cNvPr>
          <p:cNvSpPr txBox="1"/>
          <p:nvPr/>
        </p:nvSpPr>
        <p:spPr>
          <a:xfrm>
            <a:off x="4207430" y="1742374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5kb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EBCD92-2FB2-2A17-4403-D3ACAFD43421}"/>
              </a:ext>
            </a:extLst>
          </p:cNvPr>
          <p:cNvSpPr txBox="1"/>
          <p:nvPr/>
        </p:nvSpPr>
        <p:spPr>
          <a:xfrm>
            <a:off x="8205602" y="1748017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10kb</a:t>
            </a:r>
          </a:p>
        </p:txBody>
      </p:sp>
    </p:spTree>
    <p:extLst>
      <p:ext uri="{BB962C8B-B14F-4D97-AF65-F5344CB8AC3E}">
        <p14:creationId xmlns:p14="http://schemas.microsoft.com/office/powerpoint/2010/main" val="70795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752F-B18B-75FC-1475-C6FEB5DE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Sample matrix (microC):</a:t>
            </a:r>
            <a:r>
              <a:rPr lang="zh-TW" altLang="en-US" dirty="0"/>
              <a:t> </a:t>
            </a:r>
            <a:r>
              <a:rPr lang="en-US" altLang="zh-TW" dirty="0"/>
              <a:t>They became libraries or on the road to become libraries</a:t>
            </a:r>
            <a:endParaRPr lang="en-JP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BB070AD-6570-4701-B7A6-9AE42A1A3A2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8"/>
          <a:ext cx="10515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9133511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5225313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6663861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658795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65300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Cell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Time points (Day)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Donor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68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THP-1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Not performed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26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THP-1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LPS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43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Monocytes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Donor A (2023-6-19)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Lysates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57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Monocytes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Donor A (2023-6-19)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Library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03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JP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Monocytes</a:t>
                      </a:r>
                      <a:endParaRPr kumimoji="0" lang="en-JP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</a:t>
                      </a:r>
                      <a:r>
                        <a:rPr lang="en-JP" dirty="0"/>
                        <a:t>-glucan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Donor A (2023-6-19)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JP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Library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05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Monocytes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Donor C (2023-6-19)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Lysates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560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Monocytes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Donor C (2023-6-19)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Library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01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JP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Monocytes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LPS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Donor C (2023-6-19)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JP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Library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64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JP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Monocytes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JP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started yet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990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JP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Monocytes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JP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started yet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57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JP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Monocytes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BCG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JP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 started yet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940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918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8BFA-C5A1-DAB3-4AE8-E982EA51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23650-5ED2-CCD5-B338-AFE2D13E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Low resolution.</a:t>
            </a:r>
          </a:p>
          <a:p>
            <a:pPr lvl="1"/>
            <a:r>
              <a:rPr lang="en-JP" dirty="0"/>
              <a:t>Read numbers are not enough? (ask 300M but only have 96M)</a:t>
            </a:r>
          </a:p>
          <a:p>
            <a:pPr lvl="1"/>
            <a:r>
              <a:rPr lang="en-JP" dirty="0"/>
              <a:t>Increase the read numbers.</a:t>
            </a:r>
          </a:p>
          <a:p>
            <a:r>
              <a:rPr lang="en-JP" dirty="0"/>
              <a:t>Prepare library monocytes under various stimulations / replicate</a:t>
            </a:r>
          </a:p>
        </p:txBody>
      </p:sp>
    </p:spTree>
    <p:extLst>
      <p:ext uri="{BB962C8B-B14F-4D97-AF65-F5344CB8AC3E}">
        <p14:creationId xmlns:p14="http://schemas.microsoft.com/office/powerpoint/2010/main" val="4124813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AFA0-E1FD-FF42-6B91-93ACC9F26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706" y="2766218"/>
            <a:ext cx="10515600" cy="1325563"/>
          </a:xfrm>
        </p:spPr>
        <p:txBody>
          <a:bodyPr/>
          <a:lstStyle/>
          <a:p>
            <a:pPr algn="ctr"/>
            <a:r>
              <a:rPr lang="en-JP" dirty="0"/>
              <a:t>Searching for lncRNA near IL1RN TSS </a:t>
            </a:r>
            <a:endParaRPr lang="en-JP" i="1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61266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C7BB-49AD-70B5-58F0-B6552FAF2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Searching for lncRNA near IL1RN TSS 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B9B4927-6591-8B33-5D10-9D02FBC5F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96"/>
          <a:stretch/>
        </p:blipFill>
        <p:spPr>
          <a:xfrm>
            <a:off x="2082217" y="1690689"/>
            <a:ext cx="8027565" cy="337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53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5756DEF-044B-D530-F89A-2E08945D9720}"/>
              </a:ext>
            </a:extLst>
          </p:cNvPr>
          <p:cNvSpPr/>
          <p:nvPr/>
        </p:nvSpPr>
        <p:spPr>
          <a:xfrm>
            <a:off x="8186056" y="2634343"/>
            <a:ext cx="520062" cy="4223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2C7BB-49AD-70B5-58F0-B6552FAF2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lncRNAs have expression level comparable to </a:t>
            </a:r>
            <a:r>
              <a:rPr lang="en-JP" i="1" dirty="0"/>
              <a:t>IL1B</a:t>
            </a:r>
            <a:r>
              <a:rPr lang="en-JP" dirty="0"/>
              <a:t> and </a:t>
            </a:r>
            <a:r>
              <a:rPr lang="en-JP" i="1" dirty="0"/>
              <a:t>IL1RN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B9B4927-6591-8B33-5D10-9D02FBC5F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460"/>
          <a:stretch/>
        </p:blipFill>
        <p:spPr>
          <a:xfrm>
            <a:off x="2082217" y="1690688"/>
            <a:ext cx="8027565" cy="5167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84ED06-1313-BD1C-E614-646F4DD88904}"/>
              </a:ext>
            </a:extLst>
          </p:cNvPr>
          <p:cNvSpPr txBox="1"/>
          <p:nvPr/>
        </p:nvSpPr>
        <p:spPr>
          <a:xfrm>
            <a:off x="8817428" y="5442857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>
                <a:solidFill>
                  <a:srgbClr val="FF0000"/>
                </a:solidFill>
              </a:rPr>
              <a:t>IL1RN p1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566CF-7748-55E4-6E7B-DDE0BF1F6292}"/>
              </a:ext>
            </a:extLst>
          </p:cNvPr>
          <p:cNvSpPr txBox="1"/>
          <p:nvPr/>
        </p:nvSpPr>
        <p:spPr>
          <a:xfrm>
            <a:off x="3831768" y="5442857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>
                <a:solidFill>
                  <a:srgbClr val="FF0000"/>
                </a:solidFill>
              </a:rPr>
              <a:t>IL1B p1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42DE8-9294-A57E-AF72-6E33202DA676}"/>
              </a:ext>
            </a:extLst>
          </p:cNvPr>
          <p:cNvSpPr txBox="1"/>
          <p:nvPr/>
        </p:nvSpPr>
        <p:spPr>
          <a:xfrm>
            <a:off x="5076168" y="5442857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>
                <a:solidFill>
                  <a:srgbClr val="FF0000"/>
                </a:solidFill>
              </a:rPr>
              <a:t>AMANZI</a:t>
            </a:r>
          </a:p>
        </p:txBody>
      </p:sp>
    </p:spTree>
    <p:extLst>
      <p:ext uri="{BB962C8B-B14F-4D97-AF65-F5344CB8AC3E}">
        <p14:creationId xmlns:p14="http://schemas.microsoft.com/office/powerpoint/2010/main" val="8000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4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EAA094C-7B20-AB96-0767-2C99C510A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26" b="52868"/>
          <a:stretch/>
        </p:blipFill>
        <p:spPr>
          <a:xfrm>
            <a:off x="2024508" y="3705102"/>
            <a:ext cx="8027565" cy="1759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2C7BB-49AD-70B5-58F0-B6552FAF2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JP" dirty="0"/>
              <a:t>lncRNAs that are near IL1RN as well as having expression level comparable to </a:t>
            </a:r>
            <a:r>
              <a:rPr lang="en-JP" i="1" dirty="0"/>
              <a:t>IL1B</a:t>
            </a:r>
            <a:r>
              <a:rPr lang="en-JP" dirty="0"/>
              <a:t> and </a:t>
            </a:r>
            <a:r>
              <a:rPr lang="en-JP" i="1" dirty="0"/>
              <a:t>IL1RN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B9B4927-6591-8B33-5D10-9D02FBC5F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055"/>
          <a:stretch/>
        </p:blipFill>
        <p:spPr>
          <a:xfrm>
            <a:off x="2082217" y="1690688"/>
            <a:ext cx="8027565" cy="2036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84ED06-1313-BD1C-E614-646F4DD88904}"/>
              </a:ext>
            </a:extLst>
          </p:cNvPr>
          <p:cNvSpPr txBox="1"/>
          <p:nvPr/>
        </p:nvSpPr>
        <p:spPr>
          <a:xfrm>
            <a:off x="8817428" y="3750027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>
                <a:solidFill>
                  <a:srgbClr val="FF0000"/>
                </a:solidFill>
              </a:rPr>
              <a:t>IL1RN p1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8566CF-7748-55E4-6E7B-DDE0BF1F6292}"/>
              </a:ext>
            </a:extLst>
          </p:cNvPr>
          <p:cNvSpPr txBox="1"/>
          <p:nvPr/>
        </p:nvSpPr>
        <p:spPr>
          <a:xfrm>
            <a:off x="3831768" y="3750027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>
                <a:solidFill>
                  <a:srgbClr val="FF0000"/>
                </a:solidFill>
              </a:rPr>
              <a:t>IL1B p1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42DE8-9294-A57E-AF72-6E33202DA676}"/>
              </a:ext>
            </a:extLst>
          </p:cNvPr>
          <p:cNvSpPr txBox="1"/>
          <p:nvPr/>
        </p:nvSpPr>
        <p:spPr>
          <a:xfrm>
            <a:off x="5076168" y="3750027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>
                <a:solidFill>
                  <a:srgbClr val="FF0000"/>
                </a:solidFill>
              </a:rPr>
              <a:t>AMANZI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6F6A9F-F464-E371-81E2-07347296D3AD}"/>
              </a:ext>
            </a:extLst>
          </p:cNvPr>
          <p:cNvSpPr txBox="1"/>
          <p:nvPr/>
        </p:nvSpPr>
        <p:spPr>
          <a:xfrm>
            <a:off x="8188036" y="568036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>
                <a:solidFill>
                  <a:schemeClr val="accent1"/>
                </a:solidFill>
              </a:rPr>
              <a:t>22100.1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6C59AC-388B-5830-480C-D3C1552EFAB2}"/>
              </a:ext>
            </a:extLst>
          </p:cNvPr>
          <p:cNvCxnSpPr>
            <a:cxnSpLocks/>
          </p:cNvCxnSpPr>
          <p:nvPr/>
        </p:nvCxnSpPr>
        <p:spPr>
          <a:xfrm>
            <a:off x="8631382" y="4214842"/>
            <a:ext cx="0" cy="1465522"/>
          </a:xfrm>
          <a:prstGeom prst="straightConnector1">
            <a:avLst/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1A1139B-73DE-B77A-3A96-9776CEDB0B4A}"/>
              </a:ext>
            </a:extLst>
          </p:cNvPr>
          <p:cNvSpPr txBox="1"/>
          <p:nvPr/>
        </p:nvSpPr>
        <p:spPr>
          <a:xfrm>
            <a:off x="7686893" y="507064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>
                <a:solidFill>
                  <a:schemeClr val="accent1"/>
                </a:solidFill>
              </a:rPr>
              <a:t>22093.1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CFBAB7-8272-F4A2-908D-AAAC263EC367}"/>
              </a:ext>
            </a:extLst>
          </p:cNvPr>
          <p:cNvSpPr txBox="1"/>
          <p:nvPr/>
        </p:nvSpPr>
        <p:spPr>
          <a:xfrm>
            <a:off x="6684695" y="507064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>
                <a:solidFill>
                  <a:schemeClr val="accent1"/>
                </a:solidFill>
              </a:rPr>
              <a:t>30274.1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A7733D-7EC6-0DA6-4618-FBB9078CF10D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8159138" y="4337887"/>
            <a:ext cx="305989" cy="732761"/>
          </a:xfrm>
          <a:prstGeom prst="straightConnector1">
            <a:avLst/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C5B83D-EA2C-AA4C-7D1C-72604EDF0EE3}"/>
              </a:ext>
            </a:extLst>
          </p:cNvPr>
          <p:cNvCxnSpPr>
            <a:cxnSpLocks/>
          </p:cNvCxnSpPr>
          <p:nvPr/>
        </p:nvCxnSpPr>
        <p:spPr>
          <a:xfrm flipH="1">
            <a:off x="7315200" y="4273205"/>
            <a:ext cx="731956" cy="837368"/>
          </a:xfrm>
          <a:prstGeom prst="straightConnector1">
            <a:avLst/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46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bubble chart&#10;&#10;Description automatically generated">
            <a:extLst>
              <a:ext uri="{FF2B5EF4-FFF2-40B4-BE49-F238E27FC236}">
                <a16:creationId xmlns:a16="http://schemas.microsoft.com/office/drawing/2014/main" id="{ECB46602-2B91-D650-F78E-E7D1F32E1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3622"/>
          <a:stretch/>
        </p:blipFill>
        <p:spPr>
          <a:xfrm>
            <a:off x="1846289" y="1067844"/>
            <a:ext cx="7772400" cy="5637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9DC0E-63A9-620D-BD61-5681E49F4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85" y="0"/>
            <a:ext cx="11891715" cy="1325563"/>
          </a:xfrm>
        </p:spPr>
        <p:txBody>
          <a:bodyPr>
            <a:noAutofit/>
          </a:bodyPr>
          <a:lstStyle/>
          <a:p>
            <a:r>
              <a:rPr lang="en-JP" sz="3200" b="1" dirty="0"/>
              <a:t>Inflammation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7D89A-5B21-0524-6DB0-63577601015C}"/>
              </a:ext>
            </a:extLst>
          </p:cNvPr>
          <p:cNvSpPr txBox="1"/>
          <p:nvPr/>
        </p:nvSpPr>
        <p:spPr>
          <a:xfrm>
            <a:off x="6931180" y="3057051"/>
            <a:ext cx="1948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/>
              <a:t>Inflammatory </a:t>
            </a:r>
            <a:br>
              <a:rPr lang="en-JP" sz="2400" dirty="0"/>
            </a:br>
            <a:r>
              <a:rPr lang="en-JP" sz="2400" dirty="0"/>
              <a:t>cytokines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027F7-9236-4D30-0ABE-A0E645F39729}"/>
              </a:ext>
            </a:extLst>
          </p:cNvPr>
          <p:cNvSpPr txBox="1"/>
          <p:nvPr/>
        </p:nvSpPr>
        <p:spPr>
          <a:xfrm>
            <a:off x="4679296" y="6474767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/>
              <a:t>B cells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C2F60-B4CC-6D9B-D438-FFE796961F65}"/>
              </a:ext>
            </a:extLst>
          </p:cNvPr>
          <p:cNvSpPr txBox="1"/>
          <p:nvPr/>
        </p:nvSpPr>
        <p:spPr>
          <a:xfrm>
            <a:off x="6635414" y="6243934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/>
              <a:t>PMN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40C6C-B6F1-4BBA-1E3F-ECBE923557EE}"/>
              </a:ext>
            </a:extLst>
          </p:cNvPr>
          <p:cNvSpPr txBox="1"/>
          <p:nvPr/>
        </p:nvSpPr>
        <p:spPr>
          <a:xfrm>
            <a:off x="1524000" y="5127812"/>
            <a:ext cx="284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Neutralizing microbial toxins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5C7A9A-C283-1FAC-89EE-06CA68B44400}"/>
              </a:ext>
            </a:extLst>
          </p:cNvPr>
          <p:cNvSpPr txBox="1"/>
          <p:nvPr/>
        </p:nvSpPr>
        <p:spPr>
          <a:xfrm>
            <a:off x="7761391" y="5874602"/>
            <a:ext cx="202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Removing microbes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38CD8-A5F2-F184-FEAB-DFA7A9928AAF}"/>
              </a:ext>
            </a:extLst>
          </p:cNvPr>
          <p:cNvSpPr txBox="1"/>
          <p:nvPr/>
        </p:nvSpPr>
        <p:spPr>
          <a:xfrm>
            <a:off x="3557097" y="4039892"/>
            <a:ext cx="160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Wound healing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6954D3-1F2D-5D67-D664-0E602E5CB9AF}"/>
              </a:ext>
            </a:extLst>
          </p:cNvPr>
          <p:cNvSpPr txBox="1">
            <a:spLocks/>
          </p:cNvSpPr>
          <p:nvPr/>
        </p:nvSpPr>
        <p:spPr>
          <a:xfrm>
            <a:off x="8773407" y="2809767"/>
            <a:ext cx="18606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JP"/>
              <a:t>IL-1</a:t>
            </a:r>
            <a:r>
              <a:rPr lang="en-JP">
                <a:latin typeface="Symbol" pitchFamily="2" charset="2"/>
              </a:rPr>
              <a:t>b</a:t>
            </a:r>
            <a:endParaRPr lang="en-JP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0477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5BE3C3-F4C1-810D-BCB7-82E360CC041F}"/>
              </a:ext>
            </a:extLst>
          </p:cNvPr>
          <p:cNvSpPr txBox="1">
            <a:spLocks/>
          </p:cNvSpPr>
          <p:nvPr/>
        </p:nvSpPr>
        <p:spPr>
          <a:xfrm>
            <a:off x="838200" y="557189"/>
            <a:ext cx="10515600" cy="2057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lncRNAs that are near IL1RN as well as having expression level comparable to </a:t>
            </a:r>
            <a:r>
              <a:rPr lang="en-US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IL1B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IL1RN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7E052B-845C-5FF8-09AD-F4A634835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99" y="4925233"/>
            <a:ext cx="3797536" cy="13755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C4A5E6-F449-795D-4C93-4989DEB1D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386" y="4925233"/>
            <a:ext cx="3797536" cy="13755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BB8605-4363-A4F3-39BC-5E3FFA8B2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2673" y="4925233"/>
            <a:ext cx="3797536" cy="13755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8B48DF-7070-59CE-A1CF-C86277603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911" y="3023851"/>
            <a:ext cx="3708486" cy="13441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3295DC-3DF3-CEEF-9CEC-55A2A7CD4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78" y="2810722"/>
            <a:ext cx="3599414" cy="155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97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46BD9-B31B-C22B-0279-B61400C9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1AEDD-27BF-4330-858E-72B1E59D7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Musa</a:t>
            </a:r>
          </a:p>
          <a:p>
            <a:r>
              <a:rPr lang="en-JP" dirty="0"/>
              <a:t>Niels, Lara, Xiaolin, Jessen</a:t>
            </a:r>
          </a:p>
          <a:p>
            <a:r>
              <a:rPr lang="en-JP" dirty="0"/>
              <a:t>Noriko*, Mumin*, Yutaka san*, Janine*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9EA641-08D4-46C1-6E57-8E7B1FA0E69E}"/>
              </a:ext>
            </a:extLst>
          </p:cNvPr>
          <p:cNvSpPr txBox="1"/>
          <p:nvPr/>
        </p:nvSpPr>
        <p:spPr>
          <a:xfrm>
            <a:off x="5590308" y="3585795"/>
            <a:ext cx="5029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sz="2400" dirty="0">
                <a:solidFill>
                  <a:srgbClr val="FF0000"/>
                </a:solidFill>
              </a:rPr>
              <a:t>* The order is determined by how many tips/tubes that I steal from</a:t>
            </a:r>
          </a:p>
        </p:txBody>
      </p:sp>
    </p:spTree>
    <p:extLst>
      <p:ext uri="{BB962C8B-B14F-4D97-AF65-F5344CB8AC3E}">
        <p14:creationId xmlns:p14="http://schemas.microsoft.com/office/powerpoint/2010/main" val="602874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752F-B18B-75FC-1475-C6FEB5DE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Sample matrix (4C)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B385E574-9C50-01A0-95B0-76F5EA7505B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945640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9133511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5225313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6663861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658795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65300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Cell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Stimulation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Time points (Day)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Donor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68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THP-1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26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THP-1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LPS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43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Monocytes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Donor B (2023-5-2)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57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JP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Monocytes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LPS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Donor B (2023-5-2)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JP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32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Monocytes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JP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Donor C (2023-5-2)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028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JP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Monocytes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</a:t>
                      </a:r>
                      <a:r>
                        <a:rPr lang="en-JP" dirty="0"/>
                        <a:t>-glucan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Donor C (2023-5-2)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JP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142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6249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B5F27-4146-79DD-578C-40AB56E4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I</a:t>
            </a:r>
            <a:r>
              <a:rPr lang="en-JP" i="1" dirty="0"/>
              <a:t>L</a:t>
            </a:r>
            <a:r>
              <a:rPr lang="en-US" altLang="zh-TW" i="1" dirty="0"/>
              <a:t>1B </a:t>
            </a:r>
            <a:r>
              <a:rPr lang="en-US" altLang="zh-TW" dirty="0"/>
              <a:t>colocalizes with two anti-inflammatory genes </a:t>
            </a:r>
            <a:r>
              <a:rPr lang="en-US" altLang="zh-TW" i="1" dirty="0"/>
              <a:t>IL37</a:t>
            </a:r>
            <a:r>
              <a:rPr lang="en-US" altLang="zh-TW" dirty="0"/>
              <a:t> and </a:t>
            </a:r>
            <a:r>
              <a:rPr lang="en-US" altLang="zh-TW" i="1" dirty="0"/>
              <a:t>IL1RN </a:t>
            </a:r>
            <a:endParaRPr lang="en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DFD63-1AAA-D6E6-053F-1742F8CB5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347"/>
          <a:stretch/>
        </p:blipFill>
        <p:spPr>
          <a:xfrm>
            <a:off x="-1252508" y="2103437"/>
            <a:ext cx="13644751" cy="4754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3290B4-07F8-AA02-CD54-EE53909F619D}"/>
              </a:ext>
            </a:extLst>
          </p:cNvPr>
          <p:cNvSpPr txBox="1"/>
          <p:nvPr/>
        </p:nvSpPr>
        <p:spPr>
          <a:xfrm>
            <a:off x="5077969" y="4648200"/>
            <a:ext cx="621792" cy="62179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JP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1FC4BD-FDDE-EC86-BF59-1622CF70F504}"/>
              </a:ext>
            </a:extLst>
          </p:cNvPr>
          <p:cNvSpPr txBox="1"/>
          <p:nvPr/>
        </p:nvSpPr>
        <p:spPr>
          <a:xfrm>
            <a:off x="10073640" y="4654296"/>
            <a:ext cx="749808" cy="62179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JP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D20C7-A207-93E7-A27D-93ED761A6D7B}"/>
              </a:ext>
            </a:extLst>
          </p:cNvPr>
          <p:cNvSpPr txBox="1"/>
          <p:nvPr/>
        </p:nvSpPr>
        <p:spPr>
          <a:xfrm>
            <a:off x="3261360" y="4648200"/>
            <a:ext cx="621792" cy="621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3620167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31D47AA-2F7B-85DA-08F9-8BF7DF6FD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19200"/>
            <a:ext cx="7772400" cy="5440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1B5F27-4146-79DD-578C-40AB56E4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Different anti-inflammation mechanisms of IL37 and IL1RN</a:t>
            </a:r>
          </a:p>
        </p:txBody>
      </p:sp>
    </p:spTree>
    <p:extLst>
      <p:ext uri="{BB962C8B-B14F-4D97-AF65-F5344CB8AC3E}">
        <p14:creationId xmlns:p14="http://schemas.microsoft.com/office/powerpoint/2010/main" val="1010490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EC92EB1-642B-02F1-A9A0-99F08E7C1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20" y="1027906"/>
            <a:ext cx="7772400" cy="5440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B443AB-AF3B-9BCB-B1CD-E9F9E2B45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Goal: building the dynamic interaction map with various stimulus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69DDCB-7CE0-6A90-32E6-08934A043374}"/>
              </a:ext>
            </a:extLst>
          </p:cNvPr>
          <p:cNvSpPr txBox="1"/>
          <p:nvPr/>
        </p:nvSpPr>
        <p:spPr>
          <a:xfrm>
            <a:off x="2179320" y="4480560"/>
            <a:ext cx="1230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Monocytes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48066-3D06-8580-9DDE-7AF13E17183E}"/>
              </a:ext>
            </a:extLst>
          </p:cNvPr>
          <p:cNvSpPr txBox="1"/>
          <p:nvPr/>
        </p:nvSpPr>
        <p:spPr>
          <a:xfrm>
            <a:off x="4759240" y="4480560"/>
            <a:ext cx="14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Macrophages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2299A-7C37-0E4A-563C-1F1806F1C71C}"/>
              </a:ext>
            </a:extLst>
          </p:cNvPr>
          <p:cNvSpPr txBox="1"/>
          <p:nvPr/>
        </p:nvSpPr>
        <p:spPr>
          <a:xfrm>
            <a:off x="8283256" y="4480560"/>
            <a:ext cx="219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Trained macrophages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6E502-A948-25ED-54F3-B234BB3B9672}"/>
              </a:ext>
            </a:extLst>
          </p:cNvPr>
          <p:cNvSpPr txBox="1"/>
          <p:nvPr/>
        </p:nvSpPr>
        <p:spPr>
          <a:xfrm>
            <a:off x="3261360" y="2900958"/>
            <a:ext cx="135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Stimulatants</a:t>
            </a:r>
          </a:p>
        </p:txBody>
      </p:sp>
    </p:spTree>
    <p:extLst>
      <p:ext uri="{BB962C8B-B14F-4D97-AF65-F5344CB8AC3E}">
        <p14:creationId xmlns:p14="http://schemas.microsoft.com/office/powerpoint/2010/main" val="3962683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EC92EB1-642B-02F1-A9A0-99F08E7C1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69" b="34117"/>
          <a:stretch/>
        </p:blipFill>
        <p:spPr>
          <a:xfrm>
            <a:off x="2026920" y="2869555"/>
            <a:ext cx="7772400" cy="1594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69DDCB-7CE0-6A90-32E6-08934A043374}"/>
              </a:ext>
            </a:extLst>
          </p:cNvPr>
          <p:cNvSpPr txBox="1"/>
          <p:nvPr/>
        </p:nvSpPr>
        <p:spPr>
          <a:xfrm>
            <a:off x="2179320" y="4332595"/>
            <a:ext cx="1230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Monocytes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48066-3D06-8580-9DDE-7AF13E17183E}"/>
              </a:ext>
            </a:extLst>
          </p:cNvPr>
          <p:cNvSpPr txBox="1"/>
          <p:nvPr/>
        </p:nvSpPr>
        <p:spPr>
          <a:xfrm>
            <a:off x="4759240" y="4332595"/>
            <a:ext cx="14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Macrophages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2299A-7C37-0E4A-563C-1F1806F1C71C}"/>
              </a:ext>
            </a:extLst>
          </p:cNvPr>
          <p:cNvSpPr txBox="1"/>
          <p:nvPr/>
        </p:nvSpPr>
        <p:spPr>
          <a:xfrm>
            <a:off x="8283256" y="4332595"/>
            <a:ext cx="219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Trained macrophages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76E502-A948-25ED-54F3-B234BB3B9672}"/>
              </a:ext>
            </a:extLst>
          </p:cNvPr>
          <p:cNvSpPr txBox="1"/>
          <p:nvPr/>
        </p:nvSpPr>
        <p:spPr>
          <a:xfrm>
            <a:off x="3202357" y="1120676"/>
            <a:ext cx="18651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Stimulatants:</a:t>
            </a:r>
            <a:br>
              <a:rPr lang="en-JP" dirty="0"/>
            </a:br>
            <a:br>
              <a:rPr lang="en-JP" dirty="0"/>
            </a:br>
            <a:r>
              <a:rPr lang="en-JP" dirty="0"/>
              <a:t>Control (Medium)</a:t>
            </a:r>
            <a:br>
              <a:rPr lang="en-JP" dirty="0"/>
            </a:br>
            <a:r>
              <a:rPr lang="en-JP" dirty="0"/>
              <a:t>LPS</a:t>
            </a:r>
            <a:br>
              <a:rPr lang="en-JP" dirty="0"/>
            </a:br>
            <a:r>
              <a:rPr lang="en-JP" dirty="0">
                <a:latin typeface="Symbol" pitchFamily="2" charset="2"/>
              </a:rPr>
              <a:t>b</a:t>
            </a:r>
            <a:r>
              <a:rPr lang="en-JP" dirty="0"/>
              <a:t>-glucan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A08DAD-BF00-C691-49A2-54EB0D60F548}"/>
              </a:ext>
            </a:extLst>
          </p:cNvPr>
          <p:cNvSpPr txBox="1"/>
          <p:nvPr/>
        </p:nvSpPr>
        <p:spPr>
          <a:xfrm>
            <a:off x="2440481" y="5236635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Day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3B971-0D8B-4223-CFBA-7796063552D2}"/>
              </a:ext>
            </a:extLst>
          </p:cNvPr>
          <p:cNvSpPr txBox="1"/>
          <p:nvPr/>
        </p:nvSpPr>
        <p:spPr>
          <a:xfrm>
            <a:off x="5132868" y="5236635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Day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A3096-7734-423C-C05E-18F7146C2D1B}"/>
              </a:ext>
            </a:extLst>
          </p:cNvPr>
          <p:cNvSpPr txBox="1"/>
          <p:nvPr/>
        </p:nvSpPr>
        <p:spPr>
          <a:xfrm>
            <a:off x="9024869" y="5191986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Day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D761F-9A04-FF01-68DA-01B697698AFB}"/>
              </a:ext>
            </a:extLst>
          </p:cNvPr>
          <p:cNvSpPr txBox="1"/>
          <p:nvPr/>
        </p:nvSpPr>
        <p:spPr>
          <a:xfrm>
            <a:off x="3781073" y="5236635"/>
            <a:ext cx="88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Day 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72A04-FCFF-A6EA-5B9F-3854E56A892A}"/>
              </a:ext>
            </a:extLst>
          </p:cNvPr>
          <p:cNvSpPr txBox="1"/>
          <p:nvPr/>
        </p:nvSpPr>
        <p:spPr>
          <a:xfrm>
            <a:off x="2581802" y="6291066"/>
            <a:ext cx="42511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4C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3F8995-499C-9706-E5A8-3767B907AB8F}"/>
              </a:ext>
            </a:extLst>
          </p:cNvPr>
          <p:cNvSpPr txBox="1"/>
          <p:nvPr/>
        </p:nvSpPr>
        <p:spPr>
          <a:xfrm>
            <a:off x="4009758" y="6291066"/>
            <a:ext cx="42511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4C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E8F873-9588-D6CE-5F65-F52E8FAE2959}"/>
              </a:ext>
            </a:extLst>
          </p:cNvPr>
          <p:cNvSpPr txBox="1"/>
          <p:nvPr/>
        </p:nvSpPr>
        <p:spPr>
          <a:xfrm>
            <a:off x="5274189" y="6291066"/>
            <a:ext cx="42511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4C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23488-CA34-7748-3D34-E844FCFA8EB6}"/>
              </a:ext>
            </a:extLst>
          </p:cNvPr>
          <p:cNvSpPr txBox="1"/>
          <p:nvPr/>
        </p:nvSpPr>
        <p:spPr>
          <a:xfrm>
            <a:off x="9166190" y="6291066"/>
            <a:ext cx="425116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4C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FC06E55-C2A3-C59B-1B7D-EC6AAC3A1A03}"/>
              </a:ext>
            </a:extLst>
          </p:cNvPr>
          <p:cNvSpPr txBox="1">
            <a:spLocks/>
          </p:cNvSpPr>
          <p:nvPr/>
        </p:nvSpPr>
        <p:spPr>
          <a:xfrm>
            <a:off x="838200" y="16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/>
              <a:t>Experiment design for human monocytes (Single donor)</a:t>
            </a:r>
            <a:endParaRPr lang="en-JP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D5359-C648-D881-37DA-5EA721DB0A00}"/>
              </a:ext>
            </a:extLst>
          </p:cNvPr>
          <p:cNvSpPr txBox="1"/>
          <p:nvPr/>
        </p:nvSpPr>
        <p:spPr>
          <a:xfrm>
            <a:off x="9378748" y="1616587"/>
            <a:ext cx="1817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 dirty="0"/>
              <a:t>Lara’s work</a:t>
            </a:r>
          </a:p>
        </p:txBody>
      </p:sp>
    </p:spTree>
    <p:extLst>
      <p:ext uri="{BB962C8B-B14F-4D97-AF65-F5344CB8AC3E}">
        <p14:creationId xmlns:p14="http://schemas.microsoft.com/office/powerpoint/2010/main" val="1727088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A0C39-00E1-8187-D18F-3767CB89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Chromatic: microC + ChIPseq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8A695-3507-5E00-25CB-088015820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690688"/>
            <a:ext cx="10033000" cy="4730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D2B531-A5EC-77CF-D4EF-835BB2FE7E42}"/>
              </a:ext>
            </a:extLst>
          </p:cNvPr>
          <p:cNvSpPr txBox="1"/>
          <p:nvPr/>
        </p:nvSpPr>
        <p:spPr>
          <a:xfrm>
            <a:off x="8393460" y="6492875"/>
            <a:ext cx="3798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Credit: Marc’ A. Marti-Renom at ICREA</a:t>
            </a:r>
          </a:p>
        </p:txBody>
      </p:sp>
    </p:spTree>
    <p:extLst>
      <p:ext uri="{BB962C8B-B14F-4D97-AF65-F5344CB8AC3E}">
        <p14:creationId xmlns:p14="http://schemas.microsoft.com/office/powerpoint/2010/main" val="624067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A0C39-00E1-8187-D18F-3767CB89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Chromatic: measure 3D co-localization of factors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99288F-BF01-2822-53A8-705FEEAAF82D}"/>
              </a:ext>
            </a:extLst>
          </p:cNvPr>
          <p:cNvSpPr txBox="1"/>
          <p:nvPr/>
        </p:nvSpPr>
        <p:spPr>
          <a:xfrm>
            <a:off x="8393460" y="6492875"/>
            <a:ext cx="3798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Credit: Marc’ A. Marti-Renom at ICREA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70AF3BA-CE2D-D5D6-2089-86BEE6E3D5EE}"/>
              </a:ext>
            </a:extLst>
          </p:cNvPr>
          <p:cNvSpPr/>
          <p:nvPr/>
        </p:nvSpPr>
        <p:spPr>
          <a:xfrm>
            <a:off x="7247467" y="1244997"/>
            <a:ext cx="1473200" cy="8913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D4C536-74A0-F1A1-85D1-0CD16CC80706}"/>
              </a:ext>
            </a:extLst>
          </p:cNvPr>
          <p:cNvGrpSpPr/>
          <p:nvPr/>
        </p:nvGrpSpPr>
        <p:grpSpPr>
          <a:xfrm>
            <a:off x="838200" y="1690688"/>
            <a:ext cx="9118600" cy="4473511"/>
            <a:chOff x="838200" y="1690688"/>
            <a:chExt cx="9118600" cy="44735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1BCE8A-228F-6121-1C17-0B6E0ED1F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9118600" cy="4473511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1D7FE34-B9CA-84C8-F2C7-1B23F068C9A4}"/>
                </a:ext>
              </a:extLst>
            </p:cNvPr>
            <p:cNvSpPr/>
            <p:nvPr/>
          </p:nvSpPr>
          <p:spPr>
            <a:xfrm>
              <a:off x="1405467" y="2675467"/>
              <a:ext cx="999066" cy="49106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E86D053-CD30-1EC2-5346-2ECA25E2FB32}"/>
                </a:ext>
              </a:extLst>
            </p:cNvPr>
            <p:cNvSpPr/>
            <p:nvPr/>
          </p:nvSpPr>
          <p:spPr>
            <a:xfrm>
              <a:off x="1236134" y="4676246"/>
              <a:ext cx="999066" cy="49106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D549580-BC6A-EC63-61EB-65073F02CD49}"/>
                </a:ext>
              </a:extLst>
            </p:cNvPr>
            <p:cNvSpPr/>
            <p:nvPr/>
          </p:nvSpPr>
          <p:spPr>
            <a:xfrm>
              <a:off x="1236134" y="5174689"/>
              <a:ext cx="999066" cy="49106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B3C1A5D-35FE-6A75-B0EB-1CE5EADE07CE}"/>
                </a:ext>
              </a:extLst>
            </p:cNvPr>
            <p:cNvSpPr/>
            <p:nvPr/>
          </p:nvSpPr>
          <p:spPr>
            <a:xfrm>
              <a:off x="1143000" y="3600714"/>
              <a:ext cx="999065" cy="89138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C294096-D2A7-7A8F-7FEC-5A464FD7FEB8}"/>
                </a:ext>
              </a:extLst>
            </p:cNvPr>
            <p:cNvSpPr/>
            <p:nvPr/>
          </p:nvSpPr>
          <p:spPr>
            <a:xfrm>
              <a:off x="5537201" y="3688159"/>
              <a:ext cx="4148666" cy="24760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</p:spTree>
    <p:extLst>
      <p:ext uri="{BB962C8B-B14F-4D97-AF65-F5344CB8AC3E}">
        <p14:creationId xmlns:p14="http://schemas.microsoft.com/office/powerpoint/2010/main" val="988432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4AB10-1F0B-E1E5-578A-E749D4B4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We will build a time-series Chromatic map for monocytes with various training agents 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9D64A4C4-5BB2-76F3-51AC-661B7F29D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69" b="34117"/>
          <a:stretch/>
        </p:blipFill>
        <p:spPr>
          <a:xfrm>
            <a:off x="2026920" y="2276888"/>
            <a:ext cx="7772400" cy="1594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C82ED3-B24D-9509-53FA-99077AEA118D}"/>
              </a:ext>
            </a:extLst>
          </p:cNvPr>
          <p:cNvSpPr txBox="1"/>
          <p:nvPr/>
        </p:nvSpPr>
        <p:spPr>
          <a:xfrm>
            <a:off x="2241035" y="3739928"/>
            <a:ext cx="1230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Monocytes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647D3-3AEF-8F5A-B1C8-D06A725277D7}"/>
              </a:ext>
            </a:extLst>
          </p:cNvPr>
          <p:cNvSpPr txBox="1"/>
          <p:nvPr/>
        </p:nvSpPr>
        <p:spPr>
          <a:xfrm>
            <a:off x="4759240" y="3739928"/>
            <a:ext cx="14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Macrophages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3B8E1-5D94-6142-58CA-3D95A1994BE4}"/>
              </a:ext>
            </a:extLst>
          </p:cNvPr>
          <p:cNvSpPr txBox="1"/>
          <p:nvPr/>
        </p:nvSpPr>
        <p:spPr>
          <a:xfrm>
            <a:off x="8283256" y="3739928"/>
            <a:ext cx="219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Trained macrophages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727B8-AAA9-77B4-107C-08BD30B9578B}"/>
              </a:ext>
            </a:extLst>
          </p:cNvPr>
          <p:cNvSpPr txBox="1"/>
          <p:nvPr/>
        </p:nvSpPr>
        <p:spPr>
          <a:xfrm>
            <a:off x="3198514" y="1538224"/>
            <a:ext cx="18651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Stimulatants:</a:t>
            </a:r>
            <a:br>
              <a:rPr lang="en-JP" dirty="0"/>
            </a:br>
            <a:br>
              <a:rPr lang="en-JP" dirty="0"/>
            </a:br>
            <a:r>
              <a:rPr lang="en-JP" dirty="0"/>
              <a:t>Control (Medium)</a:t>
            </a:r>
            <a:br>
              <a:rPr lang="en-JP" dirty="0"/>
            </a:br>
            <a:r>
              <a:rPr lang="en-JP" dirty="0"/>
              <a:t>b-glucan</a:t>
            </a:r>
            <a:br>
              <a:rPr lang="en-JP" dirty="0"/>
            </a:br>
            <a:r>
              <a:rPr lang="en-JP" dirty="0"/>
              <a:t>LPG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A23AA-B276-5A8E-6FCB-45DF2ED61CCF}"/>
              </a:ext>
            </a:extLst>
          </p:cNvPr>
          <p:cNvSpPr txBox="1"/>
          <p:nvPr/>
        </p:nvSpPr>
        <p:spPr>
          <a:xfrm>
            <a:off x="2417531" y="4643968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Day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28E8E-A44E-1775-F7E7-D1D67AE47E86}"/>
              </a:ext>
            </a:extLst>
          </p:cNvPr>
          <p:cNvSpPr txBox="1"/>
          <p:nvPr/>
        </p:nvSpPr>
        <p:spPr>
          <a:xfrm>
            <a:off x="5132868" y="4643968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Day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4552DE-0FFA-9E58-D537-1E9C0BE1AE17}"/>
              </a:ext>
            </a:extLst>
          </p:cNvPr>
          <p:cNvSpPr txBox="1"/>
          <p:nvPr/>
        </p:nvSpPr>
        <p:spPr>
          <a:xfrm>
            <a:off x="9024869" y="4599319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Day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454A16-A296-93E5-7CA2-28358C8F4A8A}"/>
              </a:ext>
            </a:extLst>
          </p:cNvPr>
          <p:cNvSpPr txBox="1"/>
          <p:nvPr/>
        </p:nvSpPr>
        <p:spPr>
          <a:xfrm>
            <a:off x="2344306" y="5143794"/>
            <a:ext cx="85420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MicroC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FAEF7B-5F6D-788E-372A-F73B10C69BD3}"/>
              </a:ext>
            </a:extLst>
          </p:cNvPr>
          <p:cNvSpPr txBox="1"/>
          <p:nvPr/>
        </p:nvSpPr>
        <p:spPr>
          <a:xfrm>
            <a:off x="2162301" y="5678502"/>
            <a:ext cx="1218219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TF-ChIPseq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744962-A8BB-17DE-B881-A42934CD6A3D}"/>
              </a:ext>
            </a:extLst>
          </p:cNvPr>
          <p:cNvSpPr txBox="1"/>
          <p:nvPr/>
        </p:nvSpPr>
        <p:spPr>
          <a:xfrm>
            <a:off x="2100586" y="6213210"/>
            <a:ext cx="1341649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HM-ChIPseq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512C14-B7C7-79C0-7CC4-E6158091BB0B}"/>
              </a:ext>
            </a:extLst>
          </p:cNvPr>
          <p:cNvSpPr txBox="1"/>
          <p:nvPr/>
        </p:nvSpPr>
        <p:spPr>
          <a:xfrm>
            <a:off x="5067548" y="5143794"/>
            <a:ext cx="85420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MicroC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43570C-9579-7269-2C39-1179DED0A316}"/>
              </a:ext>
            </a:extLst>
          </p:cNvPr>
          <p:cNvSpPr txBox="1"/>
          <p:nvPr/>
        </p:nvSpPr>
        <p:spPr>
          <a:xfrm>
            <a:off x="4885543" y="5678502"/>
            <a:ext cx="1218219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TF-ChIPseq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00D4ED-4831-BD01-10FD-B482F4077BBD}"/>
              </a:ext>
            </a:extLst>
          </p:cNvPr>
          <p:cNvSpPr txBox="1"/>
          <p:nvPr/>
        </p:nvSpPr>
        <p:spPr>
          <a:xfrm>
            <a:off x="4823828" y="6213210"/>
            <a:ext cx="1341649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HM-ChIPseq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D0A7E8-2B97-1771-AF6D-197A6DDAA0E8}"/>
              </a:ext>
            </a:extLst>
          </p:cNvPr>
          <p:cNvSpPr txBox="1"/>
          <p:nvPr/>
        </p:nvSpPr>
        <p:spPr>
          <a:xfrm>
            <a:off x="8976423" y="5143794"/>
            <a:ext cx="854208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MicroC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C718CC-D083-12DC-6294-C34D57042969}"/>
              </a:ext>
            </a:extLst>
          </p:cNvPr>
          <p:cNvSpPr txBox="1"/>
          <p:nvPr/>
        </p:nvSpPr>
        <p:spPr>
          <a:xfrm>
            <a:off x="8794418" y="5678502"/>
            <a:ext cx="1218219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TF-ChIPseq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FB2CD4-EE6F-3657-713D-D4719088A341}"/>
              </a:ext>
            </a:extLst>
          </p:cNvPr>
          <p:cNvSpPr txBox="1"/>
          <p:nvPr/>
        </p:nvSpPr>
        <p:spPr>
          <a:xfrm>
            <a:off x="8732703" y="6213210"/>
            <a:ext cx="1341649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chemeClr val="bg1"/>
                </a:solidFill>
              </a:rPr>
              <a:t>HM-ChIPseq</a:t>
            </a:r>
          </a:p>
        </p:txBody>
      </p:sp>
    </p:spTree>
    <p:extLst>
      <p:ext uri="{BB962C8B-B14F-4D97-AF65-F5344CB8AC3E}">
        <p14:creationId xmlns:p14="http://schemas.microsoft.com/office/powerpoint/2010/main" val="182930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F488E03-F6FA-AFF5-7DC2-A92B00125F83}"/>
              </a:ext>
            </a:extLst>
          </p:cNvPr>
          <p:cNvGrpSpPr/>
          <p:nvPr/>
        </p:nvGrpSpPr>
        <p:grpSpPr>
          <a:xfrm>
            <a:off x="6096000" y="708581"/>
            <a:ext cx="6971102" cy="2932206"/>
            <a:chOff x="3854528" y="690652"/>
            <a:chExt cx="6971102" cy="2932206"/>
          </a:xfrm>
        </p:grpSpPr>
        <p:pic>
          <p:nvPicPr>
            <p:cNvPr id="1026" name="Picture 2" descr="手绘漫画对话框高清素材手绘漫画黑白对话框| Cloud wallpaper, Branding design, Game effect">
              <a:extLst>
                <a:ext uri="{FF2B5EF4-FFF2-40B4-BE49-F238E27FC236}">
                  <a16:creationId xmlns:a16="http://schemas.microsoft.com/office/drawing/2014/main" id="{2CB960A5-C044-5CA3-5872-775712258C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528" y="690652"/>
              <a:ext cx="6002167" cy="293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72074C-BF6B-84B4-F559-5944026BF64C}"/>
                </a:ext>
              </a:extLst>
            </p:cNvPr>
            <p:cNvSpPr txBox="1"/>
            <p:nvPr/>
          </p:nvSpPr>
          <p:spPr>
            <a:xfrm>
              <a:off x="4729630" y="1715852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JP" sz="2800" b="1" dirty="0"/>
                <a:t>IL-1</a:t>
              </a:r>
              <a:r>
                <a:rPr lang="en-JP" sz="2800" b="1" dirty="0">
                  <a:latin typeface="Symbol" pitchFamily="2" charset="2"/>
                </a:rPr>
                <a:t>b</a:t>
              </a:r>
              <a:r>
                <a:rPr lang="en-JP" sz="2800" b="1" dirty="0"/>
                <a:t> is the apex cytokine</a:t>
              </a:r>
              <a:endParaRPr lang="en-JP" sz="2800" dirty="0"/>
            </a:p>
          </p:txBody>
        </p:sp>
      </p:grpSp>
      <p:pic>
        <p:nvPicPr>
          <p:cNvPr id="1028" name="Picture 4" descr="Loop | Musa Mhlanga">
            <a:extLst>
              <a:ext uri="{FF2B5EF4-FFF2-40B4-BE49-F238E27FC236}">
                <a16:creationId xmlns:a16="http://schemas.microsoft.com/office/drawing/2014/main" id="{F64FEB90-BC46-AF85-CA9D-ED9D1B59A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539" y="3293271"/>
            <a:ext cx="2578100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08E34BD-CCB8-3FE5-B920-E2EED4905857}"/>
              </a:ext>
            </a:extLst>
          </p:cNvPr>
          <p:cNvGraphicFramePr>
            <a:graphicFrameLocks noGrp="1"/>
          </p:cNvGraphicFramePr>
          <p:nvPr/>
        </p:nvGraphicFramePr>
        <p:xfrm>
          <a:off x="484843" y="1331894"/>
          <a:ext cx="5288428" cy="4639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4214">
                  <a:extLst>
                    <a:ext uri="{9D8B030D-6E8A-4147-A177-3AD203B41FA5}">
                      <a16:colId xmlns:a16="http://schemas.microsoft.com/office/drawing/2014/main" val="4152767899"/>
                    </a:ext>
                  </a:extLst>
                </a:gridCol>
                <a:gridCol w="2644214">
                  <a:extLst>
                    <a:ext uri="{9D8B030D-6E8A-4147-A177-3AD203B41FA5}">
                      <a16:colId xmlns:a16="http://schemas.microsoft.com/office/drawing/2014/main" val="1914134605"/>
                    </a:ext>
                  </a:extLst>
                </a:gridCol>
              </a:tblGrid>
              <a:tr h="923557">
                <a:tc>
                  <a:txBody>
                    <a:bodyPr/>
                    <a:lstStyle/>
                    <a:p>
                      <a:pPr algn="ctr"/>
                      <a:r>
                        <a:rPr lang="en-JP" sz="2800" dirty="0"/>
                        <a:t>Cytokine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2800" dirty="0"/>
                        <a:t>Woking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416198"/>
                  </a:ext>
                </a:extLst>
              </a:tr>
              <a:tr h="923557">
                <a:tc>
                  <a:txBody>
                    <a:bodyPr/>
                    <a:lstStyle/>
                    <a:p>
                      <a:pPr algn="ctr"/>
                      <a:r>
                        <a:rPr lang="en-JP" sz="2800" dirty="0"/>
                        <a:t>IL-1</a:t>
                      </a:r>
                      <a:r>
                        <a:rPr lang="en-JP" sz="2800" dirty="0">
                          <a:latin typeface="Symbol" pitchFamily="2" charset="2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1-5 p</a:t>
                      </a:r>
                      <a:r>
                        <a:rPr lang="en-JP" sz="2800" dirty="0"/>
                        <a:t>g/ml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766244"/>
                  </a:ext>
                </a:extLst>
              </a:tr>
              <a:tr h="923557">
                <a:tc>
                  <a:txBody>
                    <a:bodyPr/>
                    <a:lstStyle/>
                    <a:p>
                      <a:pPr algn="ctr"/>
                      <a:r>
                        <a:rPr lang="en-JP" sz="2800" dirty="0"/>
                        <a:t>IL-6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2800" dirty="0"/>
                        <a:t>&gt;20 pg/ml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398065"/>
                  </a:ext>
                </a:extLst>
              </a:tr>
              <a:tr h="923557">
                <a:tc>
                  <a:txBody>
                    <a:bodyPr/>
                    <a:lstStyle/>
                    <a:p>
                      <a:pPr algn="ctr"/>
                      <a:r>
                        <a:rPr lang="en-JP" sz="2800" dirty="0"/>
                        <a:t>IL-18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2800" dirty="0"/>
                        <a:t>10000-20000 pg/ml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341478"/>
                  </a:ext>
                </a:extLst>
              </a:tr>
              <a:tr h="923557">
                <a:tc>
                  <a:txBody>
                    <a:bodyPr/>
                    <a:lstStyle/>
                    <a:p>
                      <a:pPr algn="ctr"/>
                      <a:r>
                        <a:rPr lang="en-JP" sz="2800" dirty="0"/>
                        <a:t>IFN-g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JP" sz="2800" dirty="0"/>
                        <a:t>100-1000 pg/ml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260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060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443AB-AF3B-9BCB-B1CD-E9F9E2B45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"/>
            <a:ext cx="10515600" cy="1325563"/>
          </a:xfrm>
        </p:spPr>
        <p:txBody>
          <a:bodyPr/>
          <a:lstStyle/>
          <a:p>
            <a:r>
              <a:rPr lang="en-JP" dirty="0"/>
              <a:t>Combining with public ChIP-seq data</a:t>
            </a:r>
          </a:p>
        </p:txBody>
      </p:sp>
      <p:pic>
        <p:nvPicPr>
          <p:cNvPr id="38" name="Picture 37" descr="Graphical user interface&#10;&#10;Description automatically generated">
            <a:extLst>
              <a:ext uri="{FF2B5EF4-FFF2-40B4-BE49-F238E27FC236}">
                <a16:creationId xmlns:a16="http://schemas.microsoft.com/office/drawing/2014/main" id="{CF5C1B3B-960D-E787-7453-B2B9DDCFE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97" b="76783"/>
          <a:stretch/>
        </p:blipFill>
        <p:spPr>
          <a:xfrm>
            <a:off x="838200" y="3062689"/>
            <a:ext cx="4851974" cy="694063"/>
          </a:xfrm>
          <a:prstGeom prst="rect">
            <a:avLst/>
          </a:prstGeom>
        </p:spPr>
      </p:pic>
      <p:pic>
        <p:nvPicPr>
          <p:cNvPr id="39" name="Picture 38" descr="Graphical user interface&#10;&#10;Description automatically generated">
            <a:extLst>
              <a:ext uri="{FF2B5EF4-FFF2-40B4-BE49-F238E27FC236}">
                <a16:creationId xmlns:a16="http://schemas.microsoft.com/office/drawing/2014/main" id="{0CE5A0B9-6D40-B9A6-A2D5-830C059C9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42" b="69353"/>
          <a:stretch/>
        </p:blipFill>
        <p:spPr>
          <a:xfrm>
            <a:off x="6501826" y="3324339"/>
            <a:ext cx="4851974" cy="432413"/>
          </a:xfrm>
          <a:prstGeom prst="rect">
            <a:avLst/>
          </a:prstGeom>
        </p:spPr>
      </p:pic>
      <p:sp>
        <p:nvSpPr>
          <p:cNvPr id="40" name="Triangle 39">
            <a:extLst>
              <a:ext uri="{FF2B5EF4-FFF2-40B4-BE49-F238E27FC236}">
                <a16:creationId xmlns:a16="http://schemas.microsoft.com/office/drawing/2014/main" id="{43F6F9A7-8A6B-055A-2486-DFEA24918636}"/>
              </a:ext>
            </a:extLst>
          </p:cNvPr>
          <p:cNvSpPr/>
          <p:nvPr/>
        </p:nvSpPr>
        <p:spPr>
          <a:xfrm>
            <a:off x="1553378" y="2533880"/>
            <a:ext cx="3844887" cy="528809"/>
          </a:xfrm>
          <a:prstGeom prst="triangl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1BFD230D-6732-3D07-48BE-78866702D89C}"/>
              </a:ext>
            </a:extLst>
          </p:cNvPr>
          <p:cNvSpPr/>
          <p:nvPr/>
        </p:nvSpPr>
        <p:spPr>
          <a:xfrm>
            <a:off x="7128869" y="2533880"/>
            <a:ext cx="3844887" cy="528809"/>
          </a:xfrm>
          <a:prstGeom prst="triangl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6F8CA31-0571-86CB-4130-683ED654E71A}"/>
              </a:ext>
            </a:extLst>
          </p:cNvPr>
          <p:cNvSpPr txBox="1"/>
          <p:nvPr/>
        </p:nvSpPr>
        <p:spPr>
          <a:xfrm>
            <a:off x="14975" y="3324339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RPMI</a:t>
            </a:r>
          </a:p>
        </p:txBody>
      </p:sp>
      <p:pic>
        <p:nvPicPr>
          <p:cNvPr id="43" name="Picture 42" descr="Graphical user interface&#10;&#10;Description automatically generated">
            <a:extLst>
              <a:ext uri="{FF2B5EF4-FFF2-40B4-BE49-F238E27FC236}">
                <a16:creationId xmlns:a16="http://schemas.microsoft.com/office/drawing/2014/main" id="{9E842984-465B-CC1F-6AE0-924E7EF19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28" b="21166"/>
          <a:stretch/>
        </p:blipFill>
        <p:spPr>
          <a:xfrm>
            <a:off x="838200" y="3855903"/>
            <a:ext cx="4851974" cy="1145754"/>
          </a:xfrm>
          <a:prstGeom prst="rect">
            <a:avLst/>
          </a:prstGeom>
        </p:spPr>
      </p:pic>
      <p:pic>
        <p:nvPicPr>
          <p:cNvPr id="44" name="Picture 43" descr="Graphical user interface&#10;&#10;Description automatically generated">
            <a:extLst>
              <a:ext uri="{FF2B5EF4-FFF2-40B4-BE49-F238E27FC236}">
                <a16:creationId xmlns:a16="http://schemas.microsoft.com/office/drawing/2014/main" id="{B4B0EB48-E2AB-A829-2CDA-5469218BDF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28" b="21166"/>
          <a:stretch/>
        </p:blipFill>
        <p:spPr>
          <a:xfrm>
            <a:off x="6501826" y="3770830"/>
            <a:ext cx="4851974" cy="1145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307E3D-6DAA-D497-41A3-5B36E74482C8}"/>
              </a:ext>
            </a:extLst>
          </p:cNvPr>
          <p:cNvSpPr txBox="1"/>
          <p:nvPr/>
        </p:nvSpPr>
        <p:spPr>
          <a:xfrm>
            <a:off x="3324978" y="1839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0CA0A-54DE-A225-373E-EC10453169B8}"/>
              </a:ext>
            </a:extLst>
          </p:cNvPr>
          <p:cNvSpPr txBox="1"/>
          <p:nvPr/>
        </p:nvSpPr>
        <p:spPr>
          <a:xfrm>
            <a:off x="8900469" y="1839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9E6743-A405-3FF6-D12D-23AE672C6FC0}"/>
              </a:ext>
            </a:extLst>
          </p:cNvPr>
          <p:cNvSpPr txBox="1"/>
          <p:nvPr/>
        </p:nvSpPr>
        <p:spPr>
          <a:xfrm>
            <a:off x="14975" y="1839817"/>
            <a:ext cx="53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Day</a:t>
            </a:r>
          </a:p>
        </p:txBody>
      </p:sp>
    </p:spTree>
    <p:extLst>
      <p:ext uri="{BB962C8B-B14F-4D97-AF65-F5344CB8AC3E}">
        <p14:creationId xmlns:p14="http://schemas.microsoft.com/office/powerpoint/2010/main" val="1995819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443AB-AF3B-9BCB-B1CD-E9F9E2B45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"/>
            <a:ext cx="10515600" cy="1325563"/>
          </a:xfrm>
        </p:spPr>
        <p:txBody>
          <a:bodyPr/>
          <a:lstStyle/>
          <a:p>
            <a:r>
              <a:rPr lang="en-JP" dirty="0"/>
              <a:t>Combining with public ChIP-seq data</a:t>
            </a:r>
          </a:p>
        </p:txBody>
      </p:sp>
      <p:pic>
        <p:nvPicPr>
          <p:cNvPr id="46" name="Picture 45" descr="Graphical user interface&#10;&#10;Description automatically generated">
            <a:extLst>
              <a:ext uri="{FF2B5EF4-FFF2-40B4-BE49-F238E27FC236}">
                <a16:creationId xmlns:a16="http://schemas.microsoft.com/office/drawing/2014/main" id="{BE45ADF7-C2AA-168A-7F76-4485E7200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75" b="60805"/>
          <a:stretch/>
        </p:blipFill>
        <p:spPr>
          <a:xfrm>
            <a:off x="838200" y="3103717"/>
            <a:ext cx="4851974" cy="694063"/>
          </a:xfrm>
          <a:prstGeom prst="rect">
            <a:avLst/>
          </a:prstGeom>
        </p:spPr>
      </p:pic>
      <p:pic>
        <p:nvPicPr>
          <p:cNvPr id="47" name="Picture 46" descr="Graphical user interface&#10;&#10;Description automatically generated">
            <a:extLst>
              <a:ext uri="{FF2B5EF4-FFF2-40B4-BE49-F238E27FC236}">
                <a16:creationId xmlns:a16="http://schemas.microsoft.com/office/drawing/2014/main" id="{63266D5F-C957-E97E-78A7-F6B8726F2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84" b="53611"/>
          <a:stretch/>
        </p:blipFill>
        <p:spPr>
          <a:xfrm>
            <a:off x="6501826" y="3365367"/>
            <a:ext cx="4851974" cy="432413"/>
          </a:xfrm>
          <a:prstGeom prst="rect">
            <a:avLst/>
          </a:prstGeom>
        </p:spPr>
      </p:pic>
      <p:sp>
        <p:nvSpPr>
          <p:cNvPr id="48" name="Triangle 47">
            <a:extLst>
              <a:ext uri="{FF2B5EF4-FFF2-40B4-BE49-F238E27FC236}">
                <a16:creationId xmlns:a16="http://schemas.microsoft.com/office/drawing/2014/main" id="{111A30C0-BD00-AFF6-9545-C7D299BAF0CA}"/>
              </a:ext>
            </a:extLst>
          </p:cNvPr>
          <p:cNvSpPr/>
          <p:nvPr/>
        </p:nvSpPr>
        <p:spPr>
          <a:xfrm>
            <a:off x="1553378" y="2574908"/>
            <a:ext cx="3844887" cy="528809"/>
          </a:xfrm>
          <a:prstGeom prst="triangl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3BDA9BFD-4043-CCD6-0410-BA2D9855BBAD}"/>
              </a:ext>
            </a:extLst>
          </p:cNvPr>
          <p:cNvSpPr/>
          <p:nvPr/>
        </p:nvSpPr>
        <p:spPr>
          <a:xfrm>
            <a:off x="7128869" y="2574908"/>
            <a:ext cx="3844887" cy="528809"/>
          </a:xfrm>
          <a:prstGeom prst="triangl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2DE0DF-199F-BE49-3ED3-FB08AE48EE57}"/>
              </a:ext>
            </a:extLst>
          </p:cNvPr>
          <p:cNvSpPr txBox="1"/>
          <p:nvPr/>
        </p:nvSpPr>
        <p:spPr>
          <a:xfrm>
            <a:off x="14975" y="3365367"/>
            <a:ext cx="98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Symbol" pitchFamily="2" charset="2"/>
              </a:rPr>
              <a:t>b</a:t>
            </a:r>
            <a:r>
              <a:rPr lang="en-JP" dirty="0"/>
              <a:t>-glucan</a:t>
            </a:r>
          </a:p>
        </p:txBody>
      </p:sp>
      <p:pic>
        <p:nvPicPr>
          <p:cNvPr id="51" name="Picture 50" descr="Graphical user interface&#10;&#10;Description automatically generated">
            <a:extLst>
              <a:ext uri="{FF2B5EF4-FFF2-40B4-BE49-F238E27FC236}">
                <a16:creationId xmlns:a16="http://schemas.microsoft.com/office/drawing/2014/main" id="{5615CF91-6CFB-2672-2360-6FC2664FE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28" b="21166"/>
          <a:stretch/>
        </p:blipFill>
        <p:spPr>
          <a:xfrm>
            <a:off x="838200" y="3896931"/>
            <a:ext cx="4851974" cy="1145754"/>
          </a:xfrm>
          <a:prstGeom prst="rect">
            <a:avLst/>
          </a:prstGeom>
        </p:spPr>
      </p:pic>
      <p:pic>
        <p:nvPicPr>
          <p:cNvPr id="52" name="Picture 51" descr="Graphical user interface&#10;&#10;Description automatically generated">
            <a:extLst>
              <a:ext uri="{FF2B5EF4-FFF2-40B4-BE49-F238E27FC236}">
                <a16:creationId xmlns:a16="http://schemas.microsoft.com/office/drawing/2014/main" id="{CBDA42E6-3211-F47B-1F7A-D4EAE7912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28" b="21166"/>
          <a:stretch/>
        </p:blipFill>
        <p:spPr>
          <a:xfrm>
            <a:off x="6501826" y="3811858"/>
            <a:ext cx="4851974" cy="1145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36CD18-1230-6CB7-C03F-BCF917136E12}"/>
              </a:ext>
            </a:extLst>
          </p:cNvPr>
          <p:cNvSpPr txBox="1"/>
          <p:nvPr/>
        </p:nvSpPr>
        <p:spPr>
          <a:xfrm>
            <a:off x="3324978" y="1839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19E0A9-F16F-7D4D-3797-42E70D8440A0}"/>
              </a:ext>
            </a:extLst>
          </p:cNvPr>
          <p:cNvSpPr txBox="1"/>
          <p:nvPr/>
        </p:nvSpPr>
        <p:spPr>
          <a:xfrm>
            <a:off x="8900469" y="1839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F99E5-5BCB-DCDB-0C8E-955647CC839E}"/>
              </a:ext>
            </a:extLst>
          </p:cNvPr>
          <p:cNvSpPr txBox="1"/>
          <p:nvPr/>
        </p:nvSpPr>
        <p:spPr>
          <a:xfrm>
            <a:off x="14975" y="1839817"/>
            <a:ext cx="53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Day</a:t>
            </a:r>
          </a:p>
        </p:txBody>
      </p:sp>
    </p:spTree>
    <p:extLst>
      <p:ext uri="{BB962C8B-B14F-4D97-AF65-F5344CB8AC3E}">
        <p14:creationId xmlns:p14="http://schemas.microsoft.com/office/powerpoint/2010/main" val="79237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443AB-AF3B-9BCB-B1CD-E9F9E2B45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"/>
            <a:ext cx="10515600" cy="1325563"/>
          </a:xfrm>
        </p:spPr>
        <p:txBody>
          <a:bodyPr/>
          <a:lstStyle/>
          <a:p>
            <a:r>
              <a:rPr lang="en-JP" dirty="0"/>
              <a:t>Combining with public ChIP-seq data</a:t>
            </a:r>
          </a:p>
        </p:txBody>
      </p:sp>
      <p:pic>
        <p:nvPicPr>
          <p:cNvPr id="46" name="Picture 45" descr="Graphical user interface&#10;&#10;Description automatically generated">
            <a:extLst>
              <a:ext uri="{FF2B5EF4-FFF2-40B4-BE49-F238E27FC236}">
                <a16:creationId xmlns:a16="http://schemas.microsoft.com/office/drawing/2014/main" id="{BE45ADF7-C2AA-168A-7F76-4485E7200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284" b="44596"/>
          <a:stretch/>
        </p:blipFill>
        <p:spPr>
          <a:xfrm>
            <a:off x="838200" y="3103717"/>
            <a:ext cx="4851974" cy="694063"/>
          </a:xfrm>
          <a:prstGeom prst="rect">
            <a:avLst/>
          </a:prstGeom>
        </p:spPr>
      </p:pic>
      <p:pic>
        <p:nvPicPr>
          <p:cNvPr id="47" name="Picture 46" descr="Graphical user interface&#10;&#10;Description automatically generated">
            <a:extLst>
              <a:ext uri="{FF2B5EF4-FFF2-40B4-BE49-F238E27FC236}">
                <a16:creationId xmlns:a16="http://schemas.microsoft.com/office/drawing/2014/main" id="{63266D5F-C957-E97E-78A7-F6B8726F2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70" b="36025"/>
          <a:stretch/>
        </p:blipFill>
        <p:spPr>
          <a:xfrm>
            <a:off x="6501826" y="3429000"/>
            <a:ext cx="4851974" cy="432413"/>
          </a:xfrm>
          <a:prstGeom prst="rect">
            <a:avLst/>
          </a:prstGeom>
        </p:spPr>
      </p:pic>
      <p:sp>
        <p:nvSpPr>
          <p:cNvPr id="48" name="Triangle 47">
            <a:extLst>
              <a:ext uri="{FF2B5EF4-FFF2-40B4-BE49-F238E27FC236}">
                <a16:creationId xmlns:a16="http://schemas.microsoft.com/office/drawing/2014/main" id="{111A30C0-BD00-AFF6-9545-C7D299BAF0CA}"/>
              </a:ext>
            </a:extLst>
          </p:cNvPr>
          <p:cNvSpPr/>
          <p:nvPr/>
        </p:nvSpPr>
        <p:spPr>
          <a:xfrm>
            <a:off x="1553378" y="2574908"/>
            <a:ext cx="3844887" cy="528809"/>
          </a:xfrm>
          <a:prstGeom prst="triangl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3BDA9BFD-4043-CCD6-0410-BA2D9855BBAD}"/>
              </a:ext>
            </a:extLst>
          </p:cNvPr>
          <p:cNvSpPr/>
          <p:nvPr/>
        </p:nvSpPr>
        <p:spPr>
          <a:xfrm>
            <a:off x="7128869" y="2574908"/>
            <a:ext cx="3844887" cy="528809"/>
          </a:xfrm>
          <a:prstGeom prst="triangl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2DE0DF-199F-BE49-3ED3-FB08AE48EE57}"/>
              </a:ext>
            </a:extLst>
          </p:cNvPr>
          <p:cNvSpPr txBox="1"/>
          <p:nvPr/>
        </p:nvSpPr>
        <p:spPr>
          <a:xfrm>
            <a:off x="14975" y="3365367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LPS</a:t>
            </a:r>
          </a:p>
        </p:txBody>
      </p:sp>
      <p:pic>
        <p:nvPicPr>
          <p:cNvPr id="51" name="Picture 50" descr="Graphical user interface&#10;&#10;Description automatically generated">
            <a:extLst>
              <a:ext uri="{FF2B5EF4-FFF2-40B4-BE49-F238E27FC236}">
                <a16:creationId xmlns:a16="http://schemas.microsoft.com/office/drawing/2014/main" id="{5615CF91-6CFB-2672-2360-6FC2664FE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28" b="21166"/>
          <a:stretch/>
        </p:blipFill>
        <p:spPr>
          <a:xfrm>
            <a:off x="838200" y="3896931"/>
            <a:ext cx="4851974" cy="1145754"/>
          </a:xfrm>
          <a:prstGeom prst="rect">
            <a:avLst/>
          </a:prstGeom>
        </p:spPr>
      </p:pic>
      <p:pic>
        <p:nvPicPr>
          <p:cNvPr id="52" name="Picture 51" descr="Graphical user interface&#10;&#10;Description automatically generated">
            <a:extLst>
              <a:ext uri="{FF2B5EF4-FFF2-40B4-BE49-F238E27FC236}">
                <a16:creationId xmlns:a16="http://schemas.microsoft.com/office/drawing/2014/main" id="{CBDA42E6-3211-F47B-1F7A-D4EAE7912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28" b="21166"/>
          <a:stretch/>
        </p:blipFill>
        <p:spPr>
          <a:xfrm>
            <a:off x="6501826" y="3811858"/>
            <a:ext cx="4851974" cy="1145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0225EA-4983-7591-E89A-F2C8DDC23E40}"/>
              </a:ext>
            </a:extLst>
          </p:cNvPr>
          <p:cNvSpPr txBox="1"/>
          <p:nvPr/>
        </p:nvSpPr>
        <p:spPr>
          <a:xfrm>
            <a:off x="3324978" y="1839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C8784-1B68-6238-0C62-3C7CF9AA7C80}"/>
              </a:ext>
            </a:extLst>
          </p:cNvPr>
          <p:cNvSpPr txBox="1"/>
          <p:nvPr/>
        </p:nvSpPr>
        <p:spPr>
          <a:xfrm>
            <a:off x="8900469" y="1839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E9320-C724-4AC6-6CEF-188B53BF68F3}"/>
              </a:ext>
            </a:extLst>
          </p:cNvPr>
          <p:cNvSpPr txBox="1"/>
          <p:nvPr/>
        </p:nvSpPr>
        <p:spPr>
          <a:xfrm>
            <a:off x="14975" y="1839817"/>
            <a:ext cx="53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Day</a:t>
            </a:r>
          </a:p>
        </p:txBody>
      </p:sp>
    </p:spTree>
    <p:extLst>
      <p:ext uri="{BB962C8B-B14F-4D97-AF65-F5344CB8AC3E}">
        <p14:creationId xmlns:p14="http://schemas.microsoft.com/office/powerpoint/2010/main" val="4174634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443AB-AF3B-9BCB-B1CD-E9F9E2B45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2"/>
            <a:ext cx="10515600" cy="1325563"/>
          </a:xfrm>
        </p:spPr>
        <p:txBody>
          <a:bodyPr/>
          <a:lstStyle/>
          <a:p>
            <a:r>
              <a:rPr lang="en-JP" dirty="0"/>
              <a:t>Combining with public ChIP-seq data</a:t>
            </a:r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111A30C0-BD00-AFF6-9545-C7D299BAF0CA}"/>
              </a:ext>
            </a:extLst>
          </p:cNvPr>
          <p:cNvSpPr/>
          <p:nvPr/>
        </p:nvSpPr>
        <p:spPr>
          <a:xfrm>
            <a:off x="1553378" y="2574908"/>
            <a:ext cx="3844887" cy="528809"/>
          </a:xfrm>
          <a:prstGeom prst="triangl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3BDA9BFD-4043-CCD6-0410-BA2D9855BBAD}"/>
              </a:ext>
            </a:extLst>
          </p:cNvPr>
          <p:cNvSpPr/>
          <p:nvPr/>
        </p:nvSpPr>
        <p:spPr>
          <a:xfrm>
            <a:off x="7128869" y="2574908"/>
            <a:ext cx="3844887" cy="528809"/>
          </a:xfrm>
          <a:prstGeom prst="triangl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2DE0DF-199F-BE49-3ED3-FB08AE48EE57}"/>
              </a:ext>
            </a:extLst>
          </p:cNvPr>
          <p:cNvSpPr txBox="1"/>
          <p:nvPr/>
        </p:nvSpPr>
        <p:spPr>
          <a:xfrm>
            <a:off x="14975" y="3365367"/>
            <a:ext cx="1295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Leishmania </a:t>
            </a:r>
            <a:br>
              <a:rPr lang="en-JP" dirty="0"/>
            </a:br>
            <a:r>
              <a:rPr lang="en-JP" dirty="0"/>
              <a:t>lysate</a:t>
            </a:r>
          </a:p>
        </p:txBody>
      </p:sp>
      <p:pic>
        <p:nvPicPr>
          <p:cNvPr id="51" name="Picture 50" descr="Graphical user interface&#10;&#10;Description automatically generated">
            <a:extLst>
              <a:ext uri="{FF2B5EF4-FFF2-40B4-BE49-F238E27FC236}">
                <a16:creationId xmlns:a16="http://schemas.microsoft.com/office/drawing/2014/main" id="{5615CF91-6CFB-2672-2360-6FC2664FE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28" b="21166"/>
          <a:stretch/>
        </p:blipFill>
        <p:spPr>
          <a:xfrm>
            <a:off x="838200" y="3896931"/>
            <a:ext cx="4851974" cy="1145754"/>
          </a:xfrm>
          <a:prstGeom prst="rect">
            <a:avLst/>
          </a:prstGeom>
        </p:spPr>
      </p:pic>
      <p:pic>
        <p:nvPicPr>
          <p:cNvPr id="52" name="Picture 51" descr="Graphical user interface&#10;&#10;Description automatically generated">
            <a:extLst>
              <a:ext uri="{FF2B5EF4-FFF2-40B4-BE49-F238E27FC236}">
                <a16:creationId xmlns:a16="http://schemas.microsoft.com/office/drawing/2014/main" id="{CBDA42E6-3211-F47B-1F7A-D4EAE7912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28" b="21166"/>
          <a:stretch/>
        </p:blipFill>
        <p:spPr>
          <a:xfrm>
            <a:off x="6501826" y="3811858"/>
            <a:ext cx="4851974" cy="1145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49BCD4-F42F-39D3-2098-58F3DD30CFFB}"/>
              </a:ext>
            </a:extLst>
          </p:cNvPr>
          <p:cNvSpPr txBox="1"/>
          <p:nvPr/>
        </p:nvSpPr>
        <p:spPr>
          <a:xfrm>
            <a:off x="3324978" y="1839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092370-D48A-AFDB-87D4-43D7663E0FC4}"/>
              </a:ext>
            </a:extLst>
          </p:cNvPr>
          <p:cNvSpPr txBox="1"/>
          <p:nvPr/>
        </p:nvSpPr>
        <p:spPr>
          <a:xfrm>
            <a:off x="8900469" y="1839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AB549-73E8-4EBE-A95B-398219B3AC68}"/>
              </a:ext>
            </a:extLst>
          </p:cNvPr>
          <p:cNvSpPr txBox="1"/>
          <p:nvPr/>
        </p:nvSpPr>
        <p:spPr>
          <a:xfrm>
            <a:off x="14975" y="1839817"/>
            <a:ext cx="53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Day</a:t>
            </a:r>
          </a:p>
        </p:txBody>
      </p:sp>
    </p:spTree>
    <p:extLst>
      <p:ext uri="{BB962C8B-B14F-4D97-AF65-F5344CB8AC3E}">
        <p14:creationId xmlns:p14="http://schemas.microsoft.com/office/powerpoint/2010/main" val="1660845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0AE29-CAD9-01D7-6B8B-0D4E250B7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Chromatic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AB54C-81A4-3E35-DDC6-874571D3D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79041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87FAB-4A95-0B5E-7DE6-C0411E64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24B52-610D-7480-FFC3-290E1B529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66822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6172-938B-AC43-1F30-7ED8545A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Inflammation and anti-inflammation are mediated by different types of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7138-7244-8423-9193-0C13EBD55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Removal of inflammation agents</a:t>
            </a:r>
            <a:endParaRPr lang="en-JP" dirty="0"/>
          </a:p>
          <a:p>
            <a:r>
              <a:rPr lang="en-JP" dirty="0"/>
              <a:t>The depletion of inflammatory cytokines</a:t>
            </a:r>
          </a:p>
          <a:p>
            <a:r>
              <a:rPr lang="en-JP" dirty="0"/>
              <a:t>Arise of T/B cells </a:t>
            </a:r>
          </a:p>
          <a:p>
            <a:r>
              <a:rPr lang="en-JP" dirty="0"/>
              <a:t>Death of inflammatory T/B and innate immune cells</a:t>
            </a:r>
          </a:p>
          <a:p>
            <a:r>
              <a:rPr lang="en-JP" dirty="0"/>
              <a:t>Sequential, balance between differential types of cells</a:t>
            </a:r>
          </a:p>
        </p:txBody>
      </p:sp>
    </p:spTree>
    <p:extLst>
      <p:ext uri="{BB962C8B-B14F-4D97-AF65-F5344CB8AC3E}">
        <p14:creationId xmlns:p14="http://schemas.microsoft.com/office/powerpoint/2010/main" val="452607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6172-938B-AC43-1F30-7ED8545A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Both inflammation and anti-inflammation could be mediated by a single type of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47138-7244-8423-9193-0C13EBD55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Regulatory T/B cells and other cells are not involved</a:t>
            </a:r>
          </a:p>
          <a:p>
            <a:r>
              <a:rPr lang="en-US" dirty="0"/>
              <a:t>Both the inflammatory and anti-inflammatory cytokines are expressed by the same cell</a:t>
            </a:r>
          </a:p>
          <a:p>
            <a:r>
              <a:rPr lang="en-US" dirty="0"/>
              <a:t>The genes encoding the inflammatory and anti-inflammatory cytokines locate close to each other</a:t>
            </a:r>
          </a:p>
          <a:p>
            <a:r>
              <a:rPr lang="en-US" dirty="0"/>
              <a:t>The expression of the inflammatory and anti-inflammatory cytokines are regulated through the changes of genomic architecture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3948514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73FE-F23D-EAFD-A11C-3485DC2C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I</a:t>
            </a:r>
            <a:r>
              <a:rPr lang="en-JP" i="1" dirty="0"/>
              <a:t>L</a:t>
            </a:r>
            <a:r>
              <a:rPr lang="en-US" altLang="zh-TW" i="1" dirty="0"/>
              <a:t>1 </a:t>
            </a:r>
            <a:r>
              <a:rPr lang="en-US" altLang="zh-TW" dirty="0"/>
              <a:t>family members locate within a gene cluster and from one super TAD</a:t>
            </a:r>
            <a:endParaRPr lang="en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191A6-A335-665B-7D4B-1D4D41B2D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2500" r="-2219" b="56389"/>
          <a:stretch/>
        </p:blipFill>
        <p:spPr>
          <a:xfrm>
            <a:off x="972148" y="2084387"/>
            <a:ext cx="10247704" cy="440848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7AA053-AFD9-4711-391D-E78B50D2285D}"/>
              </a:ext>
            </a:extLst>
          </p:cNvPr>
          <p:cNvSpPr/>
          <p:nvPr/>
        </p:nvSpPr>
        <p:spPr>
          <a:xfrm>
            <a:off x="6324600" y="1508760"/>
            <a:ext cx="666750" cy="53492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9DA5991D-86D9-DB3F-4D07-997421854B0D}"/>
              </a:ext>
            </a:extLst>
          </p:cNvPr>
          <p:cNvSpPr/>
          <p:nvPr/>
        </p:nvSpPr>
        <p:spPr>
          <a:xfrm>
            <a:off x="5791200" y="3886200"/>
            <a:ext cx="1600200" cy="228600"/>
          </a:xfrm>
          <a:prstGeom prst="triangl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965711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1269-E4D8-0518-4DF8-2A941640A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JP" sz="4000" dirty="0"/>
              <a:t>IL-1RN is the critical brake for IL-1</a:t>
            </a:r>
            <a:r>
              <a:rPr lang="en-JP" sz="4000" dirty="0">
                <a:latin typeface="Symbol" pitchFamily="2" charset="2"/>
              </a:rPr>
              <a:t>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AC17B-96F3-0F33-1ABE-F8F613B34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Patients with IL-1RN deficiency suffer autoimmune diseases.</a:t>
            </a:r>
          </a:p>
          <a:p>
            <a:r>
              <a:rPr lang="en-US" dirty="0"/>
              <a:t>The treatment is to give IL-1RN (ANAKINARA)</a:t>
            </a:r>
          </a:p>
          <a:p>
            <a:r>
              <a:rPr lang="en-US" dirty="0"/>
              <a:t>The principle behind is IL-1RN can inhibit the IL-1</a:t>
            </a:r>
            <a:r>
              <a:rPr lang="en-US" dirty="0">
                <a:latin typeface="Symbol" pitchFamily="2" charset="2"/>
              </a:rPr>
              <a:t>b</a:t>
            </a:r>
            <a:r>
              <a:rPr lang="en-US" dirty="0"/>
              <a:t>-mediated inflammation as well as repivoting the Th17 to Treg program. </a:t>
            </a:r>
            <a:endParaRPr lang="en-US" dirty="0">
              <a:effectLst/>
            </a:endParaRPr>
          </a:p>
          <a:p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813091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bubble chart&#10;&#10;Description automatically generated">
            <a:extLst>
              <a:ext uri="{FF2B5EF4-FFF2-40B4-BE49-F238E27FC236}">
                <a16:creationId xmlns:a16="http://schemas.microsoft.com/office/drawing/2014/main" id="{ECB46602-2B91-D650-F78E-E7D1F32E1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-3622"/>
          <a:stretch/>
        </p:blipFill>
        <p:spPr>
          <a:xfrm>
            <a:off x="1846289" y="1067844"/>
            <a:ext cx="7772400" cy="5637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9DC0E-63A9-620D-BD61-5681E49F4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85" y="0"/>
            <a:ext cx="11891715" cy="1325563"/>
          </a:xfrm>
        </p:spPr>
        <p:txBody>
          <a:bodyPr>
            <a:noAutofit/>
          </a:bodyPr>
          <a:lstStyle/>
          <a:p>
            <a:r>
              <a:rPr lang="en-JP" sz="3200" b="1" dirty="0"/>
              <a:t>IL-1</a:t>
            </a:r>
            <a:r>
              <a:rPr lang="en-JP" sz="3200" b="1" dirty="0">
                <a:latin typeface="Symbol" pitchFamily="2" charset="2"/>
              </a:rPr>
              <a:t>b</a:t>
            </a:r>
            <a:r>
              <a:rPr lang="en-JP" sz="3200" b="1" dirty="0"/>
              <a:t> / Th17: uncontrolled inflammation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7D89A-5B21-0524-6DB0-63577601015C}"/>
              </a:ext>
            </a:extLst>
          </p:cNvPr>
          <p:cNvSpPr txBox="1"/>
          <p:nvPr/>
        </p:nvSpPr>
        <p:spPr>
          <a:xfrm>
            <a:off x="6931179" y="3057051"/>
            <a:ext cx="4920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IL-1</a:t>
            </a:r>
            <a:r>
              <a:rPr lang="en-JP" sz="2400" dirty="0">
                <a:latin typeface="Symbol" pitchFamily="2" charset="2"/>
              </a:rPr>
              <a:t>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027F7-9236-4D30-0ABE-A0E645F39729}"/>
              </a:ext>
            </a:extLst>
          </p:cNvPr>
          <p:cNvSpPr txBox="1"/>
          <p:nvPr/>
        </p:nvSpPr>
        <p:spPr>
          <a:xfrm>
            <a:off x="4679296" y="6474767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/>
              <a:t>B cells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C2F60-B4CC-6D9B-D438-FFE796961F65}"/>
              </a:ext>
            </a:extLst>
          </p:cNvPr>
          <p:cNvSpPr txBox="1"/>
          <p:nvPr/>
        </p:nvSpPr>
        <p:spPr>
          <a:xfrm>
            <a:off x="6635414" y="6243934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/>
              <a:t>PMN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9DA07-CEAA-69E7-4EE6-1F30D503315C}"/>
              </a:ext>
            </a:extLst>
          </p:cNvPr>
          <p:cNvSpPr txBox="1"/>
          <p:nvPr/>
        </p:nvSpPr>
        <p:spPr>
          <a:xfrm>
            <a:off x="6491908" y="4050781"/>
            <a:ext cx="3303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Th17 -&gt; pathogenic </a:t>
            </a:r>
            <a:r>
              <a:rPr lang="en-JP" sz="2400" dirty="0"/>
              <a:t>Th17 (with IL-23, via STAT3)</a:t>
            </a:r>
            <a:endParaRPr lang="en-JP" sz="2400" dirty="0">
              <a:latin typeface="Symbol" pitchFamily="2" charset="2"/>
            </a:endParaRPr>
          </a:p>
        </p:txBody>
      </p:sp>
      <p:sp>
        <p:nvSpPr>
          <p:cNvPr id="4" name="Curved Up Arrow 3">
            <a:extLst>
              <a:ext uri="{FF2B5EF4-FFF2-40B4-BE49-F238E27FC236}">
                <a16:creationId xmlns:a16="http://schemas.microsoft.com/office/drawing/2014/main" id="{A002D236-017E-967C-FD9E-EAED70BAC7A4}"/>
              </a:ext>
            </a:extLst>
          </p:cNvPr>
          <p:cNvSpPr/>
          <p:nvPr/>
        </p:nvSpPr>
        <p:spPr>
          <a:xfrm rot="16200000">
            <a:off x="7665120" y="2697265"/>
            <a:ext cx="1325564" cy="688049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8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47DBF-812E-5C43-06A0-3E52CA9AF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7" y="365125"/>
            <a:ext cx="11910349" cy="1325563"/>
          </a:xfrm>
        </p:spPr>
        <p:txBody>
          <a:bodyPr>
            <a:normAutofit/>
          </a:bodyPr>
          <a:lstStyle/>
          <a:p>
            <a:r>
              <a:rPr lang="en-JP" sz="3600" dirty="0"/>
              <a:t>Optimized M</a:t>
            </a:r>
            <a:r>
              <a:rPr lang="en-US" sz="3600" dirty="0"/>
              <a:t>N</a:t>
            </a:r>
            <a:r>
              <a:rPr lang="en-JP" sz="3600" dirty="0"/>
              <a:t>ase usage (0.25ul – 0.5ul, 3.3E+6 cells)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D4AA5B-3833-303C-C575-02834FADE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7" y="3168370"/>
            <a:ext cx="11323218" cy="16575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74AB19-97FD-5519-666E-B61428CAC80C}"/>
              </a:ext>
            </a:extLst>
          </p:cNvPr>
          <p:cNvSpPr/>
          <p:nvPr/>
        </p:nvSpPr>
        <p:spPr>
          <a:xfrm>
            <a:off x="1165412" y="3429001"/>
            <a:ext cx="591670" cy="13969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6B6F8-A3F5-B921-E3F6-7E0403C2B3ED}"/>
              </a:ext>
            </a:extLst>
          </p:cNvPr>
          <p:cNvSpPr/>
          <p:nvPr/>
        </p:nvSpPr>
        <p:spPr>
          <a:xfrm>
            <a:off x="4796118" y="3429001"/>
            <a:ext cx="530384" cy="13969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BA9374-8E69-744B-4752-4F9BBDBB1916}"/>
              </a:ext>
            </a:extLst>
          </p:cNvPr>
          <p:cNvSpPr/>
          <p:nvPr/>
        </p:nvSpPr>
        <p:spPr>
          <a:xfrm>
            <a:off x="8362604" y="3429001"/>
            <a:ext cx="530384" cy="13969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1AC57-373F-5D80-D416-75B72ECE3C88}"/>
              </a:ext>
            </a:extLst>
          </p:cNvPr>
          <p:cNvSpPr txBox="1"/>
          <p:nvPr/>
        </p:nvSpPr>
        <p:spPr>
          <a:xfrm>
            <a:off x="1149487" y="307034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63%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C5C1D6-A86B-518A-21C2-A2FA62AF385B}"/>
              </a:ext>
            </a:extLst>
          </p:cNvPr>
          <p:cNvSpPr txBox="1"/>
          <p:nvPr/>
        </p:nvSpPr>
        <p:spPr>
          <a:xfrm>
            <a:off x="4769403" y="307034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62%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10D26B-A8D1-0EF7-9F58-75F106A93CED}"/>
              </a:ext>
            </a:extLst>
          </p:cNvPr>
          <p:cNvSpPr txBox="1"/>
          <p:nvPr/>
        </p:nvSpPr>
        <p:spPr>
          <a:xfrm>
            <a:off x="8309174" y="307367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68%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1D5B41-DE43-98E7-A835-1759FF73DA97}"/>
              </a:ext>
            </a:extLst>
          </p:cNvPr>
          <p:cNvSpPr txBox="1"/>
          <p:nvPr/>
        </p:nvSpPr>
        <p:spPr>
          <a:xfrm>
            <a:off x="1077167" y="270101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0.25ul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CAFAA7-370B-3175-57A2-A4EF81E63477}"/>
              </a:ext>
            </a:extLst>
          </p:cNvPr>
          <p:cNvSpPr txBox="1"/>
          <p:nvPr/>
        </p:nvSpPr>
        <p:spPr>
          <a:xfrm>
            <a:off x="4664262" y="2694737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0.375ul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694F8A-9E07-3AE4-B111-A7C6779E9368}"/>
              </a:ext>
            </a:extLst>
          </p:cNvPr>
          <p:cNvSpPr txBox="1"/>
          <p:nvPr/>
        </p:nvSpPr>
        <p:spPr>
          <a:xfrm>
            <a:off x="8236192" y="270434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0.5ul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6624D2-6C5E-17A7-9ABE-9B5E096B3859}"/>
              </a:ext>
            </a:extLst>
          </p:cNvPr>
          <p:cNvSpPr txBox="1"/>
          <p:nvPr/>
        </p:nvSpPr>
        <p:spPr>
          <a:xfrm>
            <a:off x="1077167" y="1962353"/>
            <a:ext cx="26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Good percentage: 40-70%</a:t>
            </a:r>
          </a:p>
        </p:txBody>
      </p:sp>
    </p:spTree>
    <p:extLst>
      <p:ext uri="{BB962C8B-B14F-4D97-AF65-F5344CB8AC3E}">
        <p14:creationId xmlns:p14="http://schemas.microsoft.com/office/powerpoint/2010/main" val="320836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3463413-8F45-7F7E-CF09-FD90CD91F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362"/>
          <a:stretch/>
        </p:blipFill>
        <p:spPr>
          <a:xfrm>
            <a:off x="6241473" y="1960831"/>
            <a:ext cx="5645727" cy="4532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B829F8-2FBE-C844-096C-B385811CC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Time-course analysis does of LPS-stimulated monocytes not support the findings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C99B16-0D53-AD7A-3572-7110DFB8B25F}"/>
              </a:ext>
            </a:extLst>
          </p:cNvPr>
          <p:cNvSpPr txBox="1"/>
          <p:nvPr/>
        </p:nvSpPr>
        <p:spPr>
          <a:xfrm>
            <a:off x="10464268" y="550262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>
                <a:solidFill>
                  <a:srgbClr val="FF0000"/>
                </a:solidFill>
              </a:rPr>
              <a:t>22100.1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0FB650-0B25-451A-C2A0-37C4D31AB0C6}"/>
              </a:ext>
            </a:extLst>
          </p:cNvPr>
          <p:cNvSpPr txBox="1"/>
          <p:nvPr/>
        </p:nvSpPr>
        <p:spPr>
          <a:xfrm>
            <a:off x="9441873" y="311642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>
                <a:solidFill>
                  <a:schemeClr val="accent6">
                    <a:lumMod val="75000"/>
                  </a:schemeClr>
                </a:solidFill>
              </a:rPr>
              <a:t>IL1B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BCFC3D-A38E-F85C-A032-6BC9CA1C113A}"/>
              </a:ext>
            </a:extLst>
          </p:cNvPr>
          <p:cNvSpPr txBox="1"/>
          <p:nvPr/>
        </p:nvSpPr>
        <p:spPr>
          <a:xfrm>
            <a:off x="9732978" y="216929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>
                <a:solidFill>
                  <a:schemeClr val="accent1"/>
                </a:solidFill>
              </a:rPr>
              <a:t>IL1RN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96267C-5EAB-4156-A06D-EEADF3CDE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312"/>
          <a:stretch/>
        </p:blipFill>
        <p:spPr>
          <a:xfrm>
            <a:off x="138545" y="1960831"/>
            <a:ext cx="5805054" cy="45320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E76734-6389-4A09-49F0-C140AA207481}"/>
              </a:ext>
            </a:extLst>
          </p:cNvPr>
          <p:cNvSpPr txBox="1"/>
          <p:nvPr/>
        </p:nvSpPr>
        <p:spPr>
          <a:xfrm>
            <a:off x="5258725" y="5502625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>
                <a:solidFill>
                  <a:srgbClr val="FF0000"/>
                </a:solidFill>
              </a:rPr>
              <a:t>22100.1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DD8775-886F-A691-BEF8-2F08AAFD3648}"/>
              </a:ext>
            </a:extLst>
          </p:cNvPr>
          <p:cNvSpPr txBox="1"/>
          <p:nvPr/>
        </p:nvSpPr>
        <p:spPr>
          <a:xfrm>
            <a:off x="4236330" y="311642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>
                <a:solidFill>
                  <a:schemeClr val="accent6">
                    <a:lumMod val="75000"/>
                  </a:schemeClr>
                </a:solidFill>
              </a:rPr>
              <a:t>IL1B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6AB3E3-2D8C-08AC-A110-73CEA058FA97}"/>
              </a:ext>
            </a:extLst>
          </p:cNvPr>
          <p:cNvSpPr txBox="1"/>
          <p:nvPr/>
        </p:nvSpPr>
        <p:spPr>
          <a:xfrm>
            <a:off x="4527435" y="216929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 dirty="0">
                <a:solidFill>
                  <a:schemeClr val="accent1"/>
                </a:solidFill>
              </a:rPr>
              <a:t>IL1RN</a:t>
            </a:r>
          </a:p>
        </p:txBody>
      </p:sp>
    </p:spTree>
    <p:extLst>
      <p:ext uri="{BB962C8B-B14F-4D97-AF65-F5344CB8AC3E}">
        <p14:creationId xmlns:p14="http://schemas.microsoft.com/office/powerpoint/2010/main" val="4274619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B89EB-3108-C4B8-34A4-83128F4FD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8" y="293409"/>
            <a:ext cx="12156142" cy="1325563"/>
          </a:xfrm>
        </p:spPr>
        <p:txBody>
          <a:bodyPr>
            <a:normAutofit fontScale="90000"/>
          </a:bodyPr>
          <a:lstStyle/>
          <a:p>
            <a:r>
              <a:rPr lang="en-JP" sz="4400" dirty="0"/>
              <a:t>The accumulation profile of active epigenetic markers (H3K4me3) in IL1RN and IL1B locus exhibit an opposite trend after stimulations with </a:t>
            </a:r>
            <a:r>
              <a:rPr lang="en-JP" sz="4400" dirty="0">
                <a:latin typeface="Symbol" pitchFamily="2" charset="2"/>
              </a:rPr>
              <a:t>b</a:t>
            </a:r>
            <a:r>
              <a:rPr lang="en-JP" sz="4400" dirty="0"/>
              <a:t>-glucan and LPS for 6 days </a:t>
            </a:r>
            <a:r>
              <a:rPr lang="en-JP" dirty="0"/>
              <a:t> </a:t>
            </a:r>
          </a:p>
        </p:txBody>
      </p:sp>
      <p:pic>
        <p:nvPicPr>
          <p:cNvPr id="6" name="Picture 2" descr="Blueprint DCC Portal">
            <a:extLst>
              <a:ext uri="{FF2B5EF4-FFF2-40B4-BE49-F238E27FC236}">
                <a16:creationId xmlns:a16="http://schemas.microsoft.com/office/drawing/2014/main" id="{DE139735-E125-EEEF-29C8-7A886A468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035" y="5920591"/>
            <a:ext cx="3639671" cy="79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8B44B5-AE03-BE54-FAEC-BDBDF9243174}"/>
              </a:ext>
            </a:extLst>
          </p:cNvPr>
          <p:cNvSpPr txBox="1"/>
          <p:nvPr/>
        </p:nvSpPr>
        <p:spPr>
          <a:xfrm>
            <a:off x="3791527" y="2339320"/>
            <a:ext cx="516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Human monocytes, stimulated with </a:t>
            </a:r>
            <a:r>
              <a:rPr lang="en-JP" dirty="0">
                <a:latin typeface="Symbol" pitchFamily="2" charset="2"/>
              </a:rPr>
              <a:t>b</a:t>
            </a:r>
            <a:r>
              <a:rPr lang="en-JP" dirty="0"/>
              <a:t>-glucan and LPS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CF2D8-0B48-CA2A-3AE2-CEE4196D9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53" b="38158"/>
          <a:stretch/>
        </p:blipFill>
        <p:spPr>
          <a:xfrm>
            <a:off x="667909" y="3137037"/>
            <a:ext cx="10856181" cy="278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5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B5F27-4146-79DD-578C-40AB56E4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IL37 and IL1RN encode molecules inhibiting I</a:t>
            </a:r>
            <a:r>
              <a:rPr lang="en-JP" dirty="0"/>
              <a:t>L</a:t>
            </a:r>
            <a:r>
              <a:rPr lang="en-US" altLang="zh-TW" dirty="0"/>
              <a:t>1B-mediated inflammation</a:t>
            </a:r>
            <a:endParaRPr lang="en-J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DFD63-1AAA-D6E6-053F-1742F8CB5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347"/>
          <a:stretch/>
        </p:blipFill>
        <p:spPr>
          <a:xfrm>
            <a:off x="-1252508" y="2103437"/>
            <a:ext cx="13644751" cy="4754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3290B4-07F8-AA02-CD54-EE53909F619D}"/>
              </a:ext>
            </a:extLst>
          </p:cNvPr>
          <p:cNvSpPr txBox="1"/>
          <p:nvPr/>
        </p:nvSpPr>
        <p:spPr>
          <a:xfrm>
            <a:off x="5077969" y="4648200"/>
            <a:ext cx="621792" cy="62179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JP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1FC4BD-FDDE-EC86-BF59-1622CF70F504}"/>
              </a:ext>
            </a:extLst>
          </p:cNvPr>
          <p:cNvSpPr txBox="1"/>
          <p:nvPr/>
        </p:nvSpPr>
        <p:spPr>
          <a:xfrm>
            <a:off x="10073640" y="4654296"/>
            <a:ext cx="749808" cy="62179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JP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D20C7-A207-93E7-A27D-93ED761A6D7B}"/>
              </a:ext>
            </a:extLst>
          </p:cNvPr>
          <p:cNvSpPr txBox="1"/>
          <p:nvPr/>
        </p:nvSpPr>
        <p:spPr>
          <a:xfrm>
            <a:off x="3261360" y="4648200"/>
            <a:ext cx="621792" cy="621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1099544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B46602-2B91-D650-F78E-E7D1F32E19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8" r="1748"/>
          <a:stretch/>
        </p:blipFill>
        <p:spPr>
          <a:xfrm>
            <a:off x="1846289" y="1067844"/>
            <a:ext cx="7772400" cy="5637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69DC0E-63A9-620D-BD61-5681E49F4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85" y="0"/>
            <a:ext cx="11891715" cy="1325563"/>
          </a:xfrm>
        </p:spPr>
        <p:txBody>
          <a:bodyPr>
            <a:noAutofit/>
          </a:bodyPr>
          <a:lstStyle/>
          <a:p>
            <a:r>
              <a:rPr lang="en-JP" sz="2800" b="1" dirty="0"/>
              <a:t>IL1RN (Interleukin 1 receptor antagonist) is the endogenous inhibitor of IL-1</a:t>
            </a:r>
            <a:r>
              <a:rPr lang="en-JP" sz="2800" b="1" dirty="0">
                <a:latin typeface="Symbol" pitchFamily="2" charset="2"/>
              </a:rPr>
              <a:t>b</a:t>
            </a:r>
            <a:endParaRPr lang="en-JP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027F7-9236-4D30-0ABE-A0E645F39729}"/>
              </a:ext>
            </a:extLst>
          </p:cNvPr>
          <p:cNvSpPr txBox="1"/>
          <p:nvPr/>
        </p:nvSpPr>
        <p:spPr>
          <a:xfrm>
            <a:off x="4679296" y="6474767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/>
              <a:t>B cells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C2F60-B4CC-6D9B-D438-FFE796961F65}"/>
              </a:ext>
            </a:extLst>
          </p:cNvPr>
          <p:cNvSpPr txBox="1"/>
          <p:nvPr/>
        </p:nvSpPr>
        <p:spPr>
          <a:xfrm>
            <a:off x="6635414" y="6243934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/>
              <a:t>PMN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D31C56B-03F3-6FAF-3C0D-18E679BDF744}"/>
              </a:ext>
            </a:extLst>
          </p:cNvPr>
          <p:cNvSpPr/>
          <p:nvPr/>
        </p:nvSpPr>
        <p:spPr>
          <a:xfrm>
            <a:off x="5862917" y="4034118"/>
            <a:ext cx="268941" cy="2510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CF2F6A-3031-7148-943E-400B8C28330A}"/>
              </a:ext>
            </a:extLst>
          </p:cNvPr>
          <p:cNvSpPr/>
          <p:nvPr/>
        </p:nvSpPr>
        <p:spPr>
          <a:xfrm>
            <a:off x="6246142" y="2752165"/>
            <a:ext cx="268941" cy="2510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A34A628-8CCC-B7ED-0B08-14263F99CF2F}"/>
              </a:ext>
            </a:extLst>
          </p:cNvPr>
          <p:cNvSpPr/>
          <p:nvPr/>
        </p:nvSpPr>
        <p:spPr>
          <a:xfrm>
            <a:off x="5463548" y="2626659"/>
            <a:ext cx="268941" cy="2510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9766AB-EA62-7503-5309-549B98AED69C}"/>
              </a:ext>
            </a:extLst>
          </p:cNvPr>
          <p:cNvSpPr txBox="1"/>
          <p:nvPr/>
        </p:nvSpPr>
        <p:spPr>
          <a:xfrm>
            <a:off x="7584141" y="213929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/>
              <a:t>IL-1</a:t>
            </a:r>
            <a:r>
              <a:rPr lang="en-JP" b="1" dirty="0">
                <a:latin typeface="Symbol" pitchFamily="2" charset="2"/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51B9EE-7D36-1121-9599-D87036D24CAA}"/>
              </a:ext>
            </a:extLst>
          </p:cNvPr>
          <p:cNvSpPr txBox="1"/>
          <p:nvPr/>
        </p:nvSpPr>
        <p:spPr>
          <a:xfrm>
            <a:off x="8542020" y="212584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/>
              <a:t>IL-1RN</a:t>
            </a:r>
            <a:endParaRPr lang="en-JP" b="1" dirty="0">
              <a:latin typeface="Symbol" pitchFamily="2" charset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EB7B1-D1C8-705D-DD99-263781BA2167}"/>
              </a:ext>
            </a:extLst>
          </p:cNvPr>
          <p:cNvSpPr txBox="1"/>
          <p:nvPr/>
        </p:nvSpPr>
        <p:spPr>
          <a:xfrm>
            <a:off x="8573210" y="4415721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No signal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87ABAB-E429-7E57-BD12-6A5BB260E732}"/>
              </a:ext>
            </a:extLst>
          </p:cNvPr>
          <p:cNvSpPr txBox="1"/>
          <p:nvPr/>
        </p:nvSpPr>
        <p:spPr>
          <a:xfrm>
            <a:off x="7567713" y="441572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2929897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D84EF80-1A6B-6D0D-7A0B-758758F2E320}"/>
              </a:ext>
            </a:extLst>
          </p:cNvPr>
          <p:cNvGrpSpPr/>
          <p:nvPr/>
        </p:nvGrpSpPr>
        <p:grpSpPr>
          <a:xfrm>
            <a:off x="1846289" y="1067844"/>
            <a:ext cx="7772400" cy="5637756"/>
            <a:chOff x="1846289" y="1067844"/>
            <a:chExt cx="7772400" cy="56377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B46602-2B91-D650-F78E-E7D1F32E1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48" r="1748"/>
            <a:stretch/>
          </p:blipFill>
          <p:spPr>
            <a:xfrm>
              <a:off x="1846289" y="1067844"/>
              <a:ext cx="7772400" cy="5637756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4D959F-64BB-9696-7936-C6C502FE0253}"/>
                </a:ext>
              </a:extLst>
            </p:cNvPr>
            <p:cNvSpPr/>
            <p:nvPr/>
          </p:nvSpPr>
          <p:spPr>
            <a:xfrm>
              <a:off x="7440443" y="2508622"/>
              <a:ext cx="848942" cy="1907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69DC0E-63A9-620D-BD61-5681E49F4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85" y="0"/>
            <a:ext cx="11891715" cy="1325563"/>
          </a:xfrm>
        </p:spPr>
        <p:txBody>
          <a:bodyPr>
            <a:noAutofit/>
          </a:bodyPr>
          <a:lstStyle/>
          <a:p>
            <a:r>
              <a:rPr lang="en-JP" sz="3200" b="1" dirty="0"/>
              <a:t>IL-1RN can further activate the Treg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027F7-9236-4D30-0ABE-A0E645F39729}"/>
              </a:ext>
            </a:extLst>
          </p:cNvPr>
          <p:cNvSpPr txBox="1"/>
          <p:nvPr/>
        </p:nvSpPr>
        <p:spPr>
          <a:xfrm>
            <a:off x="4679296" y="6474767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/>
              <a:t>B cells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C2F60-B4CC-6D9B-D438-FFE796961F65}"/>
              </a:ext>
            </a:extLst>
          </p:cNvPr>
          <p:cNvSpPr txBox="1"/>
          <p:nvPr/>
        </p:nvSpPr>
        <p:spPr>
          <a:xfrm>
            <a:off x="6635414" y="6243934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/>
              <a:t>PMN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D31C56B-03F3-6FAF-3C0D-18E679BDF744}"/>
              </a:ext>
            </a:extLst>
          </p:cNvPr>
          <p:cNvSpPr/>
          <p:nvPr/>
        </p:nvSpPr>
        <p:spPr>
          <a:xfrm>
            <a:off x="5862917" y="4034118"/>
            <a:ext cx="268941" cy="2510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51B9EE-7D36-1121-9599-D87036D24CAA}"/>
              </a:ext>
            </a:extLst>
          </p:cNvPr>
          <p:cNvSpPr txBox="1"/>
          <p:nvPr/>
        </p:nvSpPr>
        <p:spPr>
          <a:xfrm>
            <a:off x="8542020" y="212584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/>
              <a:t>IL-1RN</a:t>
            </a:r>
            <a:endParaRPr lang="en-JP" b="1" dirty="0">
              <a:latin typeface="Symbol" pitchFamily="2" charset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BEB7B1-D1C8-705D-DD99-263781BA2167}"/>
              </a:ext>
            </a:extLst>
          </p:cNvPr>
          <p:cNvSpPr txBox="1"/>
          <p:nvPr/>
        </p:nvSpPr>
        <p:spPr>
          <a:xfrm>
            <a:off x="8573210" y="4415721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solidFill>
                  <a:srgbClr val="FF0000"/>
                </a:solidFill>
              </a:rPr>
              <a:t>No signal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FAE737-BC61-6765-AD41-4C97FDA8184F}"/>
              </a:ext>
            </a:extLst>
          </p:cNvPr>
          <p:cNvSpPr txBox="1"/>
          <p:nvPr/>
        </p:nvSpPr>
        <p:spPr>
          <a:xfrm>
            <a:off x="6635414" y="4190043"/>
            <a:ext cx="4920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/>
              <a:t>Th17 -&gt; Treg</a:t>
            </a:r>
            <a:br>
              <a:rPr lang="en-JP" sz="2400" dirty="0"/>
            </a:br>
            <a:r>
              <a:rPr lang="en-JP" sz="2400" dirty="0"/>
              <a:t>(FOXP3)</a:t>
            </a:r>
            <a:endParaRPr lang="en-JP" sz="2400" dirty="0">
              <a:latin typeface="Symbol" pitchFamily="2" charset="2"/>
            </a:endParaRPr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E363ADA5-FE92-A426-4CDB-DD87B1AF1516}"/>
              </a:ext>
            </a:extLst>
          </p:cNvPr>
          <p:cNvSpPr/>
          <p:nvPr/>
        </p:nvSpPr>
        <p:spPr>
          <a:xfrm rot="18767024">
            <a:off x="4532806" y="5717721"/>
            <a:ext cx="914400" cy="914400"/>
          </a:xfrm>
          <a:prstGeom prst="plus">
            <a:avLst>
              <a:gd name="adj" fmla="val 3872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D3D32402-2F44-6D59-7CE5-36DBFFE1E29F}"/>
              </a:ext>
            </a:extLst>
          </p:cNvPr>
          <p:cNvSpPr/>
          <p:nvPr/>
        </p:nvSpPr>
        <p:spPr>
          <a:xfrm rot="18767024">
            <a:off x="5716968" y="5754705"/>
            <a:ext cx="914400" cy="914400"/>
          </a:xfrm>
          <a:prstGeom prst="plus">
            <a:avLst>
              <a:gd name="adj" fmla="val 3872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398D3C85-8F68-0431-2C64-CE10C2F73FF9}"/>
              </a:ext>
            </a:extLst>
          </p:cNvPr>
          <p:cNvSpPr/>
          <p:nvPr/>
        </p:nvSpPr>
        <p:spPr>
          <a:xfrm rot="18767024">
            <a:off x="6815785" y="5552581"/>
            <a:ext cx="914400" cy="914400"/>
          </a:xfrm>
          <a:prstGeom prst="plus">
            <a:avLst>
              <a:gd name="adj" fmla="val 3872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F6AF9F-8B4B-EFBB-9FC2-0DE7E5F8DEB8}"/>
              </a:ext>
            </a:extLst>
          </p:cNvPr>
          <p:cNvSpPr txBox="1"/>
          <p:nvPr/>
        </p:nvSpPr>
        <p:spPr>
          <a:xfrm>
            <a:off x="7609443" y="5062245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b="1" dirty="0">
                <a:solidFill>
                  <a:schemeClr val="accent1"/>
                </a:solidFill>
              </a:rPr>
              <a:t>IL-10</a:t>
            </a:r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05E8C15B-AB00-2FDC-9A87-559A3E5A3E24}"/>
              </a:ext>
            </a:extLst>
          </p:cNvPr>
          <p:cNvSpPr/>
          <p:nvPr/>
        </p:nvSpPr>
        <p:spPr>
          <a:xfrm rot="18767024">
            <a:off x="4648673" y="4916995"/>
            <a:ext cx="914400" cy="914400"/>
          </a:xfrm>
          <a:prstGeom prst="plus">
            <a:avLst>
              <a:gd name="adj" fmla="val 3872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21" name="Cross 20">
            <a:extLst>
              <a:ext uri="{FF2B5EF4-FFF2-40B4-BE49-F238E27FC236}">
                <a16:creationId xmlns:a16="http://schemas.microsoft.com/office/drawing/2014/main" id="{E19AED5A-FD8C-7A73-B62D-39AD634AC603}"/>
              </a:ext>
            </a:extLst>
          </p:cNvPr>
          <p:cNvSpPr/>
          <p:nvPr/>
        </p:nvSpPr>
        <p:spPr>
          <a:xfrm rot="18767024">
            <a:off x="5350855" y="2554232"/>
            <a:ext cx="914400" cy="914400"/>
          </a:xfrm>
          <a:prstGeom prst="plus">
            <a:avLst>
              <a:gd name="adj" fmla="val 38726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35201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AFA0-E1FD-FF42-6B91-93ACC9F26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706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JP" dirty="0"/>
              <a:t>Identifying the expression and epigenetic marker </a:t>
            </a:r>
            <a:br>
              <a:rPr lang="en-JP" dirty="0"/>
            </a:br>
            <a:r>
              <a:rPr lang="en-JP" dirty="0"/>
              <a:t>profile of IL1B and IL1RN </a:t>
            </a:r>
            <a:endParaRPr lang="en-JP" i="1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86515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4938</TotalTime>
  <Words>1383</Words>
  <Application>Microsoft Macintosh PowerPoint</Application>
  <PresentationFormat>Widescreen</PresentationFormat>
  <Paragraphs>344</Paragraphs>
  <Slides>52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Söhne</vt:lpstr>
      <vt:lpstr>Arial</vt:lpstr>
      <vt:lpstr>Calibri</vt:lpstr>
      <vt:lpstr>Calibri Light</vt:lpstr>
      <vt:lpstr>Symbol</vt:lpstr>
      <vt:lpstr>Office Theme</vt:lpstr>
      <vt:lpstr>(Musa’s) Lab meeting</vt:lpstr>
      <vt:lpstr>Points</vt:lpstr>
      <vt:lpstr>Inflammation</vt:lpstr>
      <vt:lpstr>PowerPoint Presentation</vt:lpstr>
      <vt:lpstr>IL-1b / Th17: uncontrolled inflammation</vt:lpstr>
      <vt:lpstr>Both IL37 and IL1RN encode molecules inhibiting IL1B-mediated inflammation</vt:lpstr>
      <vt:lpstr>IL1RN (Interleukin 1 receptor antagonist) is the endogenous inhibitor of IL-1b</vt:lpstr>
      <vt:lpstr>IL-1RN can further activate the Treg program</vt:lpstr>
      <vt:lpstr>Identifying the expression and epigenetic marker  profile of IL1B and IL1RN </vt:lpstr>
      <vt:lpstr>IL1RN is co-expressed with IL1B at various stimulating conditions</vt:lpstr>
      <vt:lpstr>Expression of IL1RN is delayed to follow IL1B</vt:lpstr>
      <vt:lpstr>The accumulation profile of active epigenetic markers (H3K4me3) in both IL1RN and IL1B locus exhibit similar trend after stimulation with b-glucan and LPS for 1 day </vt:lpstr>
      <vt:lpstr>Identifying the time-/stimulation- dependent conformational changes across IL1B-IL1RN region (IL1B super TAD)</vt:lpstr>
      <vt:lpstr>IL1B may colacalize with IL1RN throughout the time</vt:lpstr>
      <vt:lpstr>We use sequencing to capture the interaction between different chromosome regions</vt:lpstr>
      <vt:lpstr>Micrococcal nuclease digestion provides interaction map single nucleosome resolution </vt:lpstr>
      <vt:lpstr>Experiment design for pilot study (THP-1)</vt:lpstr>
      <vt:lpstr>Experiment design</vt:lpstr>
      <vt:lpstr>Problems</vt:lpstr>
      <vt:lpstr>Solutions</vt:lpstr>
      <vt:lpstr>QC (Mnase digestion)</vt:lpstr>
      <vt:lpstr>The comparison basis should be unstimulated cells at day 5</vt:lpstr>
      <vt:lpstr>Data for THP-1</vt:lpstr>
      <vt:lpstr>Sample matrix (microC): They became libraries or on the road to become libraries</vt:lpstr>
      <vt:lpstr>Future works</vt:lpstr>
      <vt:lpstr>Searching for lncRNA near IL1RN TSS </vt:lpstr>
      <vt:lpstr>Searching for lncRNA near IL1RN TSS </vt:lpstr>
      <vt:lpstr>lncRNAs have expression level comparable to IL1B and IL1RN</vt:lpstr>
      <vt:lpstr>lncRNAs that are near IL1RN as well as having expression level comparable to IL1B and IL1RN</vt:lpstr>
      <vt:lpstr>PowerPoint Presentation</vt:lpstr>
      <vt:lpstr>Thanks</vt:lpstr>
      <vt:lpstr>Sample matrix (4C)</vt:lpstr>
      <vt:lpstr>IL1B colocalizes with two anti-inflammatory genes IL37 and IL1RN </vt:lpstr>
      <vt:lpstr>Different anti-inflammation mechanisms of IL37 and IL1RN</vt:lpstr>
      <vt:lpstr>Goal: building the dynamic interaction map with various stimulus</vt:lpstr>
      <vt:lpstr>PowerPoint Presentation</vt:lpstr>
      <vt:lpstr>Chromatic: microC + ChIPseq</vt:lpstr>
      <vt:lpstr>Chromatic: measure 3D co-localization of factors</vt:lpstr>
      <vt:lpstr>We will build a time-series Chromatic map for monocytes with various training agents </vt:lpstr>
      <vt:lpstr>Combining with public ChIP-seq data</vt:lpstr>
      <vt:lpstr>Combining with public ChIP-seq data</vt:lpstr>
      <vt:lpstr>Combining with public ChIP-seq data</vt:lpstr>
      <vt:lpstr>Combining with public ChIP-seq data</vt:lpstr>
      <vt:lpstr>Chromatic </vt:lpstr>
      <vt:lpstr>Appendix</vt:lpstr>
      <vt:lpstr>Inflammation and anti-inflammation are mediated by different types of cells</vt:lpstr>
      <vt:lpstr>Both inflammation and anti-inflammation could be mediated by a single type of cell</vt:lpstr>
      <vt:lpstr>IL1 family members locate within a gene cluster and from one super TAD</vt:lpstr>
      <vt:lpstr>IL-1RN is the critical brake for IL-1b</vt:lpstr>
      <vt:lpstr>Optimized MNase usage (0.25ul – 0.5ul, 3.3E+6 cells)</vt:lpstr>
      <vt:lpstr>Time-course analysis does of LPS-stimulated monocytes not support the findings</vt:lpstr>
      <vt:lpstr>The accumulation profile of active epigenetic markers (H3K4me3) in IL1RN and IL1B locus exhibit an opposite trend after stimulations with b-glucan and LPS for 6 days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Love thy neighbor, but don't pull down your hedge</dc:title>
  <dc:creator>Tsung-Han Hsieh</dc:creator>
  <cp:lastModifiedBy>Microsoft Office User</cp:lastModifiedBy>
  <cp:revision>41</cp:revision>
  <dcterms:created xsi:type="dcterms:W3CDTF">2023-03-20T09:07:01Z</dcterms:created>
  <dcterms:modified xsi:type="dcterms:W3CDTF">2023-06-30T09:36:39Z</dcterms:modified>
</cp:coreProperties>
</file>